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1"/>
  </p:sldMasterIdLst>
  <p:notesMasterIdLst>
    <p:notesMasterId r:id="rId22"/>
  </p:notesMasterIdLst>
  <p:sldIdLst>
    <p:sldId id="256" r:id="rId2"/>
    <p:sldId id="279" r:id="rId3"/>
    <p:sldId id="280" r:id="rId4"/>
    <p:sldId id="287" r:id="rId5"/>
    <p:sldId id="281" r:id="rId6"/>
    <p:sldId id="292" r:id="rId7"/>
    <p:sldId id="258" r:id="rId8"/>
    <p:sldId id="301" r:id="rId9"/>
    <p:sldId id="282" r:id="rId10"/>
    <p:sldId id="257" r:id="rId11"/>
    <p:sldId id="288" r:id="rId12"/>
    <p:sldId id="298" r:id="rId13"/>
    <p:sldId id="283" r:id="rId14"/>
    <p:sldId id="289" r:id="rId15"/>
    <p:sldId id="284" r:id="rId16"/>
    <p:sldId id="299" r:id="rId17"/>
    <p:sldId id="296" r:id="rId18"/>
    <p:sldId id="297" r:id="rId19"/>
    <p:sldId id="293" r:id="rId20"/>
    <p:sldId id="29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93922" autoAdjust="0"/>
  </p:normalViewPr>
  <p:slideViewPr>
    <p:cSldViewPr snapToGrid="0">
      <p:cViewPr varScale="1">
        <p:scale>
          <a:sx n="65" d="100"/>
          <a:sy n="65" d="100"/>
        </p:scale>
        <p:origin x="-108" y="-180"/>
      </p:cViewPr>
      <p:guideLst>
        <p:guide orient="horz" pos="2160"/>
        <p:guide pos="3840"/>
      </p:guideLst>
    </p:cSldViewPr>
  </p:slideViewPr>
  <p:outlineViewPr>
    <p:cViewPr>
      <p:scale>
        <a:sx n="33" d="100"/>
        <a:sy n="33" d="100"/>
      </p:scale>
      <p:origin x="0" y="-3096"/>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2.png"/></Relationships>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3.png"/></Relationships>
</file>

<file path=ppt/diagrams/_rels/data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svg"/><Relationship Id="rId1" Type="http://schemas.openxmlformats.org/officeDocument/2006/relationships/image" Target="../media/image8.png"/></Relationships>
</file>

<file path=ppt/diagrams/_rels/data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svg"/><Relationship Id="rId1" Type="http://schemas.openxmlformats.org/officeDocument/2006/relationships/image" Target="../media/image15.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6.svg"/></Relationships>
</file>

<file path=ppt/diagrams/_rels/data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svg"/><Relationship Id="rId1" Type="http://schemas.openxmlformats.org/officeDocument/2006/relationships/image" Target="../media/image8.png"/></Relationships>
</file>

<file path=ppt/diagrams/_rels/drawing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svg"/><Relationship Id="rId1" Type="http://schemas.openxmlformats.org/officeDocument/2006/relationships/image" Target="../media/image15.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r>
            <a:rPr lang="en-US" sz="3200" dirty="0"/>
            <a:t>Improving public trust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r>
            <a:rPr lang="en-US" sz="3200" dirty="0"/>
            <a:t>Ensuring accessible complaint processes </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ABAB04AC-8932-4871-A338-648C401354BF}">
      <dgm:prSet custT="1"/>
      <dgm:spPr/>
      <dgm:t>
        <a:bodyPr/>
        <a:lstStyle/>
        <a:p>
          <a:r>
            <a:rPr lang="en-US" sz="3200" dirty="0"/>
            <a:t>Promoting thorough, fair investigations </a:t>
          </a:r>
        </a:p>
      </dgm:t>
    </dgm:pt>
    <dgm:pt modelId="{119B99F4-4620-4E5D-A960-FC407B465E05}" type="parTrans" cxnId="{67010834-BFA5-4C4E-8E0B-857C65D20E5E}">
      <dgm:prSet/>
      <dgm:spPr/>
      <dgm:t>
        <a:bodyPr/>
        <a:lstStyle/>
        <a:p>
          <a:endParaRPr lang="en-US"/>
        </a:p>
      </dgm:t>
    </dgm:pt>
    <dgm:pt modelId="{76C54F6C-20B0-402D-92CA-52BBACDE9579}" type="sibTrans" cxnId="{67010834-BFA5-4C4E-8E0B-857C65D20E5E}">
      <dgm:prSet/>
      <dgm:spPr/>
      <dgm:t>
        <a:bodyPr/>
        <a:lstStyle/>
        <a:p>
          <a:endParaRPr lang="en-US"/>
        </a:p>
      </dgm:t>
    </dgm:pt>
    <dgm:pt modelId="{654D4BEE-0590-42EF-A427-C1E5D41B0994}">
      <dgm:prSet custT="1"/>
      <dgm:spPr/>
      <dgm:t>
        <a:bodyPr/>
        <a:lstStyle/>
        <a:p>
          <a:r>
            <a:rPr lang="en-US" sz="3200" dirty="0"/>
            <a:t>Increasing transparency </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r>
            <a:rPr lang="en-US" sz="3200" dirty="0"/>
            <a:t>Deterring police misconduct</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 xmlns:dgm14="http://schemas.microsoft.com/office/drawing/2010/diagram" id="0" name="" descr="Handshake"/>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 xmlns:dgm14="http://schemas.microsoft.com/office/drawing/2010/diagram" id="0" name="" descr="Stethoscope"/>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062F26B7-9488-44DF-B494-9348A64066B1}" type="pres">
      <dgm:prSet presAssocID="{ABAB04AC-8932-4871-A338-648C401354BF}" presName="compNode" presStyleCnt="0"/>
      <dgm:spPr/>
    </dgm:pt>
    <dgm:pt modelId="{8B81A27D-C8E9-426D-88A1-30D2318A6FCB}" type="pres">
      <dgm:prSet presAssocID="{ABAB04AC-8932-4871-A338-648C401354BF}" presName="bgRect" presStyleLbl="bgShp" presStyleIdx="2" presStyleCnt="5"/>
      <dgm:spPr/>
    </dgm:pt>
    <dgm:pt modelId="{34B69015-90B6-488F-AFCC-6B07B9B5E6E1}" type="pres">
      <dgm:prSet presAssocID="{ABAB04AC-8932-4871-A338-648C401354BF}" presName="iconRect" presStyleLbl="node1" presStyleIdx="2" presStyleCnt="5"/>
      <dgm:spPr>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 xmlns:dgm14="http://schemas.microsoft.com/office/drawing/2010/diagram" id="0" name="" descr="Scales of Justice"/>
        </a:ext>
      </dgm:extLst>
    </dgm:pt>
    <dgm:pt modelId="{74C68C0E-B668-469F-8A6C-3539286F91EE}" type="pres">
      <dgm:prSet presAssocID="{ABAB04AC-8932-4871-A338-648C401354BF}" presName="spaceRect" presStyleCnt="0"/>
      <dgm:spPr/>
    </dgm:pt>
    <dgm:pt modelId="{246EE25B-C338-4EF9-8554-5D62847F5F47}" type="pres">
      <dgm:prSet presAssocID="{ABAB04AC-8932-4871-A338-648C401354BF}" presName="parTx" presStyleLbl="revTx" presStyleIdx="2" presStyleCnt="5">
        <dgm:presLayoutVars>
          <dgm:chMax val="0"/>
          <dgm:chPref val="0"/>
        </dgm:presLayoutVars>
      </dgm:prSet>
      <dgm:spPr/>
      <dgm:t>
        <a:bodyPr/>
        <a:lstStyle/>
        <a:p>
          <a:endParaRPr lang="en-US"/>
        </a:p>
      </dgm:t>
    </dgm:pt>
    <dgm:pt modelId="{2B1E17FA-581D-4063-8EB1-2B94B43E807B}" type="pres">
      <dgm:prSet presAssocID="{76C54F6C-20B0-402D-92CA-52BBACDE9579}"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3" presStyleCnt="5"/>
      <dgm:spPr/>
    </dgm:pt>
    <dgm:pt modelId="{CC9A7174-CF60-4549-8E54-F37DDA1D3DCF}" type="pres">
      <dgm:prSet presAssocID="{654D4BEE-0590-42EF-A427-C1E5D41B0994}"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Upward trend"/>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3"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4" presStyleCnt="5"/>
      <dgm:spPr/>
    </dgm:pt>
    <dgm:pt modelId="{AA386D11-E263-487C-8CA6-10000592A004}" type="pres">
      <dgm:prSet presAssocID="{9324691D-3418-46DB-881E-D8B906DFA017}" presName="iconRect" presStyleLbl="node1" presStyleIdx="4" presStyleCnt="5"/>
      <dgm:spPr>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tretch>
            <a:fillRect/>
          </a:stretch>
        </a:blipFill>
        <a:ln>
          <a:noFill/>
        </a:ln>
      </dgm:spPr>
      <dgm:extLst>
        <a:ext uri="{E40237B7-FDA0-4F09-8148-C483321AD2D9}">
          <dgm14:cNvPr xmlns="" xmlns:dgm14="http://schemas.microsoft.com/office/drawing/2010/diagram" id="0" name="" descr="Police"/>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DF9DA1A4-215C-44AF-86E2-FA83579A0F37}" srcId="{3DFCFC3B-524D-4234-9A30-F40D3A0027C6}" destId="{9324691D-3418-46DB-881E-D8B906DFA017}" srcOrd="4"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2FF53E49-4F88-4D6B-A693-8206E21454A3}" srcId="{3DFCFC3B-524D-4234-9A30-F40D3A0027C6}" destId="{654D4BEE-0590-42EF-A427-C1E5D41B0994}" srcOrd="3" destOrd="0" parTransId="{C8530BB5-0D32-467B-9677-EE0BB013AE60}" sibTransId="{2A0E3F41-F830-47EC-B566-3FAC36E517A1}"/>
    <dgm:cxn modelId="{5409DE78-1EC3-464B-B0AC-32F4C627EC0F}" type="presOf" srcId="{ABAB04AC-8932-4871-A338-648C401354BF}" destId="{246EE25B-C338-4EF9-8554-5D62847F5F47}" srcOrd="0" destOrd="0" presId="urn:microsoft.com/office/officeart/2018/2/layout/IconVerticalSolidList"/>
    <dgm:cxn modelId="{67010834-BFA5-4C4E-8E0B-857C65D20E5E}" srcId="{3DFCFC3B-524D-4234-9A30-F40D3A0027C6}" destId="{ABAB04AC-8932-4871-A338-648C401354BF}" srcOrd="2" destOrd="0" parTransId="{119B99F4-4620-4E5D-A960-FC407B465E05}" sibTransId="{76C54F6C-20B0-402D-92CA-52BBACDE9579}"/>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ED203F3A-3BA9-456C-A1BD-B6CCE29FF66E}" type="presParOf" srcId="{074C1879-86CB-4D62-9F33-AFFE3E815FD9}" destId="{062F26B7-9488-44DF-B494-9348A64066B1}" srcOrd="4" destOrd="0" presId="urn:microsoft.com/office/officeart/2018/2/layout/IconVerticalSolidList"/>
    <dgm:cxn modelId="{C72C09CD-A779-43F1-B123-11F2F33B69CB}" type="presParOf" srcId="{062F26B7-9488-44DF-B494-9348A64066B1}" destId="{8B81A27D-C8E9-426D-88A1-30D2318A6FCB}" srcOrd="0" destOrd="0" presId="urn:microsoft.com/office/officeart/2018/2/layout/IconVerticalSolidList"/>
    <dgm:cxn modelId="{54D5BBD6-5F37-4884-8CE4-9BD182151490}" type="presParOf" srcId="{062F26B7-9488-44DF-B494-9348A64066B1}" destId="{34B69015-90B6-488F-AFCC-6B07B9B5E6E1}" srcOrd="1" destOrd="0" presId="urn:microsoft.com/office/officeart/2018/2/layout/IconVerticalSolidList"/>
    <dgm:cxn modelId="{D8A39D05-478E-4D62-86DB-7D6AEE2BCA2E}" type="presParOf" srcId="{062F26B7-9488-44DF-B494-9348A64066B1}" destId="{74C68C0E-B668-469F-8A6C-3539286F91EE}" srcOrd="2" destOrd="0" presId="urn:microsoft.com/office/officeart/2018/2/layout/IconVerticalSolidList"/>
    <dgm:cxn modelId="{49319134-7889-4CFC-AEF1-43EEACFF3872}" type="presParOf" srcId="{062F26B7-9488-44DF-B494-9348A64066B1}" destId="{246EE25B-C338-4EF9-8554-5D62847F5F47}" srcOrd="3" destOrd="0" presId="urn:microsoft.com/office/officeart/2018/2/layout/IconVerticalSolidList"/>
    <dgm:cxn modelId="{90430D09-4A79-4144-BBAB-100978169C3E}" type="presParOf" srcId="{074C1879-86CB-4D62-9F33-AFFE3E815FD9}" destId="{2B1E17FA-581D-4063-8EB1-2B94B43E807B}" srcOrd="5" destOrd="0" presId="urn:microsoft.com/office/officeart/2018/2/layout/IconVerticalSolidList"/>
    <dgm:cxn modelId="{11BC36B0-F3A0-4B52-AE37-4F0BE200B73E}" type="presParOf" srcId="{074C1879-86CB-4D62-9F33-AFFE3E815FD9}" destId="{8EDFF1BD-8B5E-44A2-A9C7-0E900159CEBA}" srcOrd="6"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7" destOrd="0" presId="urn:microsoft.com/office/officeart/2018/2/layout/IconVerticalSolidList"/>
    <dgm:cxn modelId="{8AA8B3AB-13A5-4EEE-B131-C318468ACC35}" type="presParOf" srcId="{074C1879-86CB-4D62-9F33-AFFE3E815FD9}" destId="{CA84C8C8-7E4A-4D40-B3D7-064B682CE316}" srcOrd="8"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All Commissioners must be elected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Copy City Council (7-2)</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654D4BEE-0590-42EF-A427-C1E5D41B0994}">
      <dgm:prSet custT="1"/>
      <dgm:spPr/>
      <dgm:t>
        <a:bodyPr/>
        <a:lstStyle/>
        <a:p>
          <a:pPr>
            <a:lnSpc>
              <a:spcPct val="100000"/>
            </a:lnSpc>
          </a:pPr>
          <a:r>
            <a:rPr lang="en-US" sz="3200" dirty="0"/>
            <a:t>Vacancies</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pPr>
            <a:lnSpc>
              <a:spcPct val="100000"/>
            </a:lnSpc>
          </a:pPr>
          <a:r>
            <a:rPr lang="en-US" sz="3200" dirty="0" smtClean="0"/>
            <a:t>(Amend Sections 3-105</a:t>
          </a:r>
          <a:r>
            <a:rPr lang="en-US" sz="3200" dirty="0"/>
            <a:t>, 3-107, 3-109, 7-802 </a:t>
          </a:r>
          <a:r>
            <a:rPr lang="en-US" sz="3200" dirty="0" smtClean="0"/>
            <a:t>for </a:t>
          </a:r>
          <a:r>
            <a:rPr lang="en-US" sz="3200" dirty="0"/>
            <a:t>this purpose).</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B6771878-AB87-4CAD-A7A2-3EE315163A07}">
      <dgm:prSet custT="1"/>
      <dgm:spPr/>
      <dgm:t>
        <a:bodyPr/>
        <a:lstStyle/>
        <a:p>
          <a:pPr>
            <a:lnSpc>
              <a:spcPct val="100000"/>
            </a:lnSpc>
          </a:pPr>
          <a:r>
            <a:rPr lang="en-US" sz="3200" dirty="0" smtClean="0"/>
            <a:t>Mitigate conflicts of interest</a:t>
          </a:r>
          <a:endParaRPr lang="en-US" sz="3200" dirty="0"/>
        </a:p>
      </dgm:t>
    </dgm:pt>
    <dgm:pt modelId="{A72D8CB5-4738-4380-AD8D-782F7160EAB3}" type="parTrans" cxnId="{F45894B8-D28F-4ED5-9B62-F056E1F00A69}">
      <dgm:prSet/>
      <dgm:spPr/>
    </dgm:pt>
    <dgm:pt modelId="{87E09047-187F-4C33-A1BD-56C16D493DE8}" type="sibTrans" cxnId="{F45894B8-D28F-4ED5-9B62-F056E1F00A69}">
      <dgm:prSet/>
      <dgm:spPr/>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custLinFactNeighborX="-1736" custLinFactNeighborY="-13957"/>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Podium"/>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2" presStyleCnt="5"/>
      <dgm:spPr/>
    </dgm:pt>
    <dgm:pt modelId="{CC9A7174-CF60-4549-8E54-F37DDA1D3DCF}" type="pres">
      <dgm:prSet presAssocID="{654D4BEE-0590-42EF-A427-C1E5D41B0994}" presName="iconRect" presStyleLbl="node1" presStyleIdx="2" presStyleCnt="5"/>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a:noFill/>
        </a:ln>
      </dgm:spPr>
      <dgm:t>
        <a:bodyPr/>
        <a:lstStyle/>
        <a:p>
          <a:endParaRPr lang="en-US"/>
        </a:p>
      </dgm:t>
      <dgm:extLst>
        <a:ext uri="{E40237B7-FDA0-4F09-8148-C483321AD2D9}">
          <dgm14:cNvPr xmlns="" xmlns:dgm14="http://schemas.microsoft.com/office/drawing/2010/diagram" id="0" name="" descr="Questions"/>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2"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3" presStyleCnt="5"/>
      <dgm:spPr/>
    </dgm:pt>
    <dgm:pt modelId="{AA386D11-E263-487C-8CA6-10000592A004}" type="pres">
      <dgm:prSet presAssocID="{9324691D-3418-46DB-881E-D8B906DFA017}"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Closed Book"/>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3" presStyleCnt="5">
        <dgm:presLayoutVars>
          <dgm:chMax val="0"/>
          <dgm:chPref val="0"/>
        </dgm:presLayoutVars>
      </dgm:prSet>
      <dgm:spPr/>
      <dgm:t>
        <a:bodyPr/>
        <a:lstStyle/>
        <a:p>
          <a:endParaRPr lang="en-US"/>
        </a:p>
      </dgm:t>
    </dgm:pt>
    <dgm:pt modelId="{48868711-CD6E-42B0-A89C-1E6783755FB0}" type="pres">
      <dgm:prSet presAssocID="{A82D9D7B-9A0D-481E-89B1-A22502460945}" presName="sibTrans" presStyleCnt="0"/>
      <dgm:spPr/>
    </dgm:pt>
    <dgm:pt modelId="{0A9404DA-3840-432A-A42D-798A4C1F2B3D}" type="pres">
      <dgm:prSet presAssocID="{B6771878-AB87-4CAD-A7A2-3EE315163A07}" presName="compNode" presStyleCnt="0"/>
      <dgm:spPr/>
    </dgm:pt>
    <dgm:pt modelId="{A4A80119-DE29-4BF8-98BC-C7C54F62BB8F}" type="pres">
      <dgm:prSet presAssocID="{B6771878-AB87-4CAD-A7A2-3EE315163A07}" presName="bgRect" presStyleLbl="bgShp" presStyleIdx="4" presStyleCnt="5"/>
      <dgm:spPr/>
    </dgm:pt>
    <dgm:pt modelId="{7FD79328-97B8-48B6-8A6E-D0640E8B982A}" type="pres">
      <dgm:prSet presAssocID="{B6771878-AB87-4CAD-A7A2-3EE315163A07}" presName="iconRect" presStyleLbl="node1" presStyleIdx="4" presStyleCnt="5"/>
      <dgm:spPr>
        <a:blipFill rotWithShape="0">
          <a:blip xmlns:r="http://schemas.openxmlformats.org/officeDocument/2006/relationships" r:embed="rId9"/>
          <a:stretch>
            <a:fillRect/>
          </a:stretch>
        </a:blipFill>
      </dgm:spPr>
      <dgm:t>
        <a:bodyPr/>
        <a:lstStyle/>
        <a:p>
          <a:endParaRPr lang="en-US"/>
        </a:p>
      </dgm:t>
    </dgm:pt>
    <dgm:pt modelId="{1901DFC1-570C-4920-A310-A387EC195D6F}" type="pres">
      <dgm:prSet presAssocID="{B6771878-AB87-4CAD-A7A2-3EE315163A07}" presName="spaceRect" presStyleCnt="0"/>
      <dgm:spPr/>
    </dgm:pt>
    <dgm:pt modelId="{2C4BD231-4C7C-477A-88E8-7BAC69F74645}" type="pres">
      <dgm:prSet presAssocID="{B6771878-AB87-4CAD-A7A2-3EE315163A07}"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2654E114-6765-45AF-A320-178B41121E61}" type="presOf" srcId="{B6771878-AB87-4CAD-A7A2-3EE315163A07}" destId="{2C4BD231-4C7C-477A-88E8-7BAC69F74645}" srcOrd="0" destOrd="0" presId="urn:microsoft.com/office/officeart/2018/2/layout/IconVerticalSolidList"/>
    <dgm:cxn modelId="{DF9DA1A4-215C-44AF-86E2-FA83579A0F37}" srcId="{3DFCFC3B-524D-4234-9A30-F40D3A0027C6}" destId="{9324691D-3418-46DB-881E-D8B906DFA017}" srcOrd="3"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F45894B8-D28F-4ED5-9B62-F056E1F00A69}" srcId="{3DFCFC3B-524D-4234-9A30-F40D3A0027C6}" destId="{B6771878-AB87-4CAD-A7A2-3EE315163A07}" srcOrd="4" destOrd="0" parTransId="{A72D8CB5-4738-4380-AD8D-782F7160EAB3}" sibTransId="{87E09047-187F-4C33-A1BD-56C16D493DE8}"/>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2FF53E49-4F88-4D6B-A693-8206E21454A3}" srcId="{3DFCFC3B-524D-4234-9A30-F40D3A0027C6}" destId="{654D4BEE-0590-42EF-A427-C1E5D41B0994}" srcOrd="2" destOrd="0" parTransId="{C8530BB5-0D32-467B-9677-EE0BB013AE60}" sibTransId="{2A0E3F41-F830-47EC-B566-3FAC36E517A1}"/>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11BC36B0-F3A0-4B52-AE37-4F0BE200B73E}" type="presParOf" srcId="{074C1879-86CB-4D62-9F33-AFFE3E815FD9}" destId="{8EDFF1BD-8B5E-44A2-A9C7-0E900159CEBA}" srcOrd="4"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5" destOrd="0" presId="urn:microsoft.com/office/officeart/2018/2/layout/IconVerticalSolidList"/>
    <dgm:cxn modelId="{8AA8B3AB-13A5-4EEE-B131-C318468ACC35}" type="presParOf" srcId="{074C1879-86CB-4D62-9F33-AFFE3E815FD9}" destId="{CA84C8C8-7E4A-4D40-B3D7-064B682CE316}" srcOrd="6"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 modelId="{3EAB84B3-E7F3-4B59-80BB-D7C46864927C}" type="presParOf" srcId="{074C1879-86CB-4D62-9F33-AFFE3E815FD9}" destId="{48868711-CD6E-42B0-A89C-1E6783755FB0}" srcOrd="7" destOrd="0" presId="urn:microsoft.com/office/officeart/2018/2/layout/IconVerticalSolidList"/>
    <dgm:cxn modelId="{35126FF3-A493-4ECC-A622-4A17F71BADC6}" type="presParOf" srcId="{074C1879-86CB-4D62-9F33-AFFE3E815FD9}" destId="{0A9404DA-3840-432A-A42D-798A4C1F2B3D}" srcOrd="8" destOrd="0" presId="urn:microsoft.com/office/officeart/2018/2/layout/IconVerticalSolidList"/>
    <dgm:cxn modelId="{96F71FE6-2C99-4A0A-B6CF-FC69E8A092D5}" type="presParOf" srcId="{0A9404DA-3840-432A-A42D-798A4C1F2B3D}" destId="{A4A80119-DE29-4BF8-98BC-C7C54F62BB8F}" srcOrd="0" destOrd="0" presId="urn:microsoft.com/office/officeart/2018/2/layout/IconVerticalSolidList"/>
    <dgm:cxn modelId="{27BE5459-ED98-41F9-93EF-D45D5494D8AA}" type="presParOf" srcId="{0A9404DA-3840-432A-A42D-798A4C1F2B3D}" destId="{7FD79328-97B8-48B6-8A6E-D0640E8B982A}" srcOrd="1" destOrd="0" presId="urn:microsoft.com/office/officeart/2018/2/layout/IconVerticalSolidList"/>
    <dgm:cxn modelId="{D9E0F3CB-90B9-4C9B-AEB5-5E5D817F4E29}" type="presParOf" srcId="{0A9404DA-3840-432A-A42D-798A4C1F2B3D}" destId="{1901DFC1-570C-4920-A310-A387EC195D6F}" srcOrd="2" destOrd="0" presId="urn:microsoft.com/office/officeart/2018/2/layout/IconVerticalSolidList"/>
    <dgm:cxn modelId="{ED9BA471-C2F0-4DDE-BAF0-F14239154CA4}" type="presParOf" srcId="{0A9404DA-3840-432A-A42D-798A4C1F2B3D}" destId="{2C4BD231-4C7C-477A-88E8-7BAC69F74645}"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All Commissioners must be elected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Copy City Council (7-2)</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654D4BEE-0590-42EF-A427-C1E5D41B0994}">
      <dgm:prSet custT="1"/>
      <dgm:spPr/>
      <dgm:t>
        <a:bodyPr/>
        <a:lstStyle/>
        <a:p>
          <a:pPr>
            <a:lnSpc>
              <a:spcPct val="100000"/>
            </a:lnSpc>
          </a:pPr>
          <a:r>
            <a:rPr lang="en-US" sz="3200" dirty="0"/>
            <a:t>Vacancies filled by runners up who shadow the winner.</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pPr>
            <a:lnSpc>
              <a:spcPct val="100000"/>
            </a:lnSpc>
          </a:pPr>
          <a:r>
            <a:rPr lang="en-US" sz="3200" dirty="0" smtClean="0"/>
            <a:t>(Amend Sections </a:t>
          </a:r>
          <a:r>
            <a:rPr lang="en-US" sz="3200" dirty="0"/>
            <a:t>3-105, 3-107, 3-109, 7-802 </a:t>
          </a:r>
          <a:r>
            <a:rPr lang="en-US" sz="3200" dirty="0" smtClean="0"/>
            <a:t>for </a:t>
          </a:r>
          <a:r>
            <a:rPr lang="en-US" sz="3200" dirty="0"/>
            <a:t>this purpose).</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46CA02F0-DB3D-420D-AC66-8C959D804942}">
      <dgm:prSet custT="1"/>
      <dgm:spPr/>
      <dgm:t>
        <a:bodyPr/>
        <a:lstStyle/>
        <a:p>
          <a:pPr>
            <a:lnSpc>
              <a:spcPct val="100000"/>
            </a:lnSpc>
          </a:pPr>
          <a:r>
            <a:rPr lang="en-US" sz="3200" dirty="0" smtClean="0"/>
            <a:t>Commissioners can’t be former DPD officers.</a:t>
          </a:r>
          <a:endParaRPr lang="en-US" sz="3200" dirty="0"/>
        </a:p>
      </dgm:t>
    </dgm:pt>
    <dgm:pt modelId="{9A491ABF-55E2-4E4C-BEB0-D882F18832F6}" type="parTrans" cxnId="{9E0DA64F-2AC0-434E-9FCF-A8899C5E8A97}">
      <dgm:prSet/>
      <dgm:spPr/>
    </dgm:pt>
    <dgm:pt modelId="{248D2918-E718-484E-AC55-71E7A3459254}" type="sibTrans" cxnId="{9E0DA64F-2AC0-434E-9FCF-A8899C5E8A97}">
      <dgm:prSet/>
      <dgm:spPr/>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custLinFactNeighborX="-1736" custLinFactNeighborY="-13957"/>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Podium"/>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2" presStyleCnt="5"/>
      <dgm:spPr/>
    </dgm:pt>
    <dgm:pt modelId="{CC9A7174-CF60-4549-8E54-F37DDA1D3DCF}" type="pres">
      <dgm:prSet presAssocID="{654D4BEE-0590-42EF-A427-C1E5D41B0994}" presName="iconRect" presStyleLbl="node1" presStyleIdx="2" presStyleCnt="5"/>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a:noFill/>
        </a:ln>
      </dgm:spPr>
      <dgm:extLst>
        <a:ext uri="{E40237B7-FDA0-4F09-8148-C483321AD2D9}">
          <dgm14:cNvPr xmlns="" xmlns:dgm14="http://schemas.microsoft.com/office/drawing/2010/diagram" id="0" name="" descr="Questions"/>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2"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3" presStyleCnt="5"/>
      <dgm:spPr/>
    </dgm:pt>
    <dgm:pt modelId="{AA386D11-E263-487C-8CA6-10000592A004}" type="pres">
      <dgm:prSet presAssocID="{9324691D-3418-46DB-881E-D8B906DFA017}"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Closed Book"/>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3" presStyleCnt="5">
        <dgm:presLayoutVars>
          <dgm:chMax val="0"/>
          <dgm:chPref val="0"/>
        </dgm:presLayoutVars>
      </dgm:prSet>
      <dgm:spPr/>
      <dgm:t>
        <a:bodyPr/>
        <a:lstStyle/>
        <a:p>
          <a:endParaRPr lang="en-US"/>
        </a:p>
      </dgm:t>
    </dgm:pt>
    <dgm:pt modelId="{524DDF7F-5C72-497B-80B9-0BA3C9DC499E}" type="pres">
      <dgm:prSet presAssocID="{A82D9D7B-9A0D-481E-89B1-A22502460945}" presName="sibTrans" presStyleCnt="0"/>
      <dgm:spPr/>
    </dgm:pt>
    <dgm:pt modelId="{7ED2CEAC-2DBC-4E84-8A0A-05BCCFFB8662}" type="pres">
      <dgm:prSet presAssocID="{46CA02F0-DB3D-420D-AC66-8C959D804942}" presName="compNode" presStyleCnt="0"/>
      <dgm:spPr/>
    </dgm:pt>
    <dgm:pt modelId="{52A95347-5725-4043-9C01-5898E6C3E18B}" type="pres">
      <dgm:prSet presAssocID="{46CA02F0-DB3D-420D-AC66-8C959D804942}" presName="bgRect" presStyleLbl="bgShp" presStyleIdx="4" presStyleCnt="5"/>
      <dgm:spPr/>
    </dgm:pt>
    <dgm:pt modelId="{BA5C5B39-6513-4A1E-B79D-6DB0A22BA4D4}" type="pres">
      <dgm:prSet presAssocID="{46CA02F0-DB3D-420D-AC66-8C959D804942}" presName="iconRect" presStyleLbl="node1" presStyleIdx="4" presStyleCnt="5"/>
      <dgm:spPr>
        <a:blipFill rotWithShape="0">
          <a:blip xmlns:r="http://schemas.openxmlformats.org/officeDocument/2006/relationships" r:embed="rId9"/>
          <a:stretch>
            <a:fillRect/>
          </a:stretch>
        </a:blipFill>
      </dgm:spPr>
      <dgm:t>
        <a:bodyPr/>
        <a:lstStyle/>
        <a:p>
          <a:endParaRPr lang="en-US"/>
        </a:p>
      </dgm:t>
    </dgm:pt>
    <dgm:pt modelId="{D1F98BA6-6342-4C9E-B94F-CED17B5149CC}" type="pres">
      <dgm:prSet presAssocID="{46CA02F0-DB3D-420D-AC66-8C959D804942}" presName="spaceRect" presStyleCnt="0"/>
      <dgm:spPr/>
    </dgm:pt>
    <dgm:pt modelId="{222D537F-A4C6-4188-9A66-5FD911EFA263}" type="pres">
      <dgm:prSet presAssocID="{46CA02F0-DB3D-420D-AC66-8C959D804942}"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6E1D1DDF-0F36-459A-9E45-A82F93F6518D}" type="presOf" srcId="{46CA02F0-DB3D-420D-AC66-8C959D804942}" destId="{222D537F-A4C6-4188-9A66-5FD911EFA263}" srcOrd="0" destOrd="0" presId="urn:microsoft.com/office/officeart/2018/2/layout/IconVerticalSolidList"/>
    <dgm:cxn modelId="{DF9DA1A4-215C-44AF-86E2-FA83579A0F37}" srcId="{3DFCFC3B-524D-4234-9A30-F40D3A0027C6}" destId="{9324691D-3418-46DB-881E-D8B906DFA017}" srcOrd="3"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9E0DA64F-2AC0-434E-9FCF-A8899C5E8A97}" srcId="{3DFCFC3B-524D-4234-9A30-F40D3A0027C6}" destId="{46CA02F0-DB3D-420D-AC66-8C959D804942}" srcOrd="4" destOrd="0" parTransId="{9A491ABF-55E2-4E4C-BEB0-D882F18832F6}" sibTransId="{248D2918-E718-484E-AC55-71E7A3459254}"/>
    <dgm:cxn modelId="{2FF53E49-4F88-4D6B-A693-8206E21454A3}" srcId="{3DFCFC3B-524D-4234-9A30-F40D3A0027C6}" destId="{654D4BEE-0590-42EF-A427-C1E5D41B0994}" srcOrd="2" destOrd="0" parTransId="{C8530BB5-0D32-467B-9677-EE0BB013AE60}" sibTransId="{2A0E3F41-F830-47EC-B566-3FAC36E517A1}"/>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11BC36B0-F3A0-4B52-AE37-4F0BE200B73E}" type="presParOf" srcId="{074C1879-86CB-4D62-9F33-AFFE3E815FD9}" destId="{8EDFF1BD-8B5E-44A2-A9C7-0E900159CEBA}" srcOrd="4"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5" destOrd="0" presId="urn:microsoft.com/office/officeart/2018/2/layout/IconVerticalSolidList"/>
    <dgm:cxn modelId="{8AA8B3AB-13A5-4EEE-B131-C318468ACC35}" type="presParOf" srcId="{074C1879-86CB-4D62-9F33-AFFE3E815FD9}" destId="{CA84C8C8-7E4A-4D40-B3D7-064B682CE316}" srcOrd="6"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 modelId="{6B7AB0E1-2F3B-46DF-9A5E-3D109EB41CFB}" type="presParOf" srcId="{074C1879-86CB-4D62-9F33-AFFE3E815FD9}" destId="{524DDF7F-5C72-497B-80B9-0BA3C9DC499E}" srcOrd="7" destOrd="0" presId="urn:microsoft.com/office/officeart/2018/2/layout/IconVerticalSolidList"/>
    <dgm:cxn modelId="{39EB13A0-5EF3-4073-B6E8-FA850D35AE74}" type="presParOf" srcId="{074C1879-86CB-4D62-9F33-AFFE3E815FD9}" destId="{7ED2CEAC-2DBC-4E84-8A0A-05BCCFFB8662}" srcOrd="8" destOrd="0" presId="urn:microsoft.com/office/officeart/2018/2/layout/IconVerticalSolidList"/>
    <dgm:cxn modelId="{EF6F5D74-04BE-4268-B360-9570EFA531D0}" type="presParOf" srcId="{7ED2CEAC-2DBC-4E84-8A0A-05BCCFFB8662}" destId="{52A95347-5725-4043-9C01-5898E6C3E18B}" srcOrd="0" destOrd="0" presId="urn:microsoft.com/office/officeart/2018/2/layout/IconVerticalSolidList"/>
    <dgm:cxn modelId="{75FC73D8-1354-4A06-B043-4C9BBFA378E5}" type="presParOf" srcId="{7ED2CEAC-2DBC-4E84-8A0A-05BCCFFB8662}" destId="{BA5C5B39-6513-4A1E-B79D-6DB0A22BA4D4}" srcOrd="1" destOrd="0" presId="urn:microsoft.com/office/officeart/2018/2/layout/IconVerticalSolidList"/>
    <dgm:cxn modelId="{A37CDC9B-97BB-41D4-8CC9-1BDA48631A52}" type="presParOf" srcId="{7ED2CEAC-2DBC-4E84-8A0A-05BCCFFB8662}" destId="{D1F98BA6-6342-4C9E-B94F-CED17B5149CC}" srcOrd="2" destOrd="0" presId="urn:microsoft.com/office/officeart/2018/2/layout/IconVerticalSolidList"/>
    <dgm:cxn modelId="{38A87436-5A1B-43BA-B684-5FD417994D43}" type="presParOf" srcId="{7ED2CEAC-2DBC-4E84-8A0A-05BCCFFB8662}" destId="{222D537F-A4C6-4188-9A66-5FD911EFA263}"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endParaRPr lang="en-US" sz="3200" dirty="0"/>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B6771878-AB87-4CAD-A7A2-3EE315163A07}">
      <dgm:prSet custT="1"/>
      <dgm:spPr/>
      <dgm:t>
        <a:bodyPr/>
        <a:lstStyle/>
        <a:p>
          <a:pPr>
            <a:lnSpc>
              <a:spcPct val="100000"/>
            </a:lnSpc>
          </a:pPr>
          <a:r>
            <a:rPr lang="en-US" sz="3200" dirty="0" smtClean="0"/>
            <a:t> </a:t>
          </a:r>
          <a:endParaRPr lang="en-US" sz="3200" dirty="0"/>
        </a:p>
      </dgm:t>
    </dgm:pt>
    <dgm:pt modelId="{A72D8CB5-4738-4380-AD8D-782F7160EAB3}" type="parTrans" cxnId="{F45894B8-D28F-4ED5-9B62-F056E1F00A69}">
      <dgm:prSet/>
      <dgm:spPr/>
      <dgm:t>
        <a:bodyPr/>
        <a:lstStyle/>
        <a:p>
          <a:endParaRPr lang="en-US"/>
        </a:p>
      </dgm:t>
    </dgm:pt>
    <dgm:pt modelId="{87E09047-187F-4C33-A1BD-56C16D493DE8}" type="sibTrans" cxnId="{F45894B8-D28F-4ED5-9B62-F056E1F00A69}">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2" custScaleY="164652" custLinFactNeighborX="2280" custLinFactNeighborY="-17836"/>
      <dgm:spPr/>
    </dgm:pt>
    <dgm:pt modelId="{E5447427-1DE9-48B5-91F3-89A3D21C371B}" type="pres">
      <dgm:prSet presAssocID="{1F176C3E-E4EA-4896-AF94-4786CFFC5591}" presName="iconRect" presStyleLbl="node1" presStyleIdx="0" presStyleCnt="2" custLinFactNeighborX="-54514" custLinFactNeighborY="-39108"/>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Podium"/>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2" custScaleX="113501" custScaleY="130877" custLinFactNeighborX="-28133" custLinFactNeighborY="-42529">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0A9404DA-3840-432A-A42D-798A4C1F2B3D}" type="pres">
      <dgm:prSet presAssocID="{B6771878-AB87-4CAD-A7A2-3EE315163A07}" presName="compNode" presStyleCnt="0"/>
      <dgm:spPr/>
    </dgm:pt>
    <dgm:pt modelId="{A4A80119-DE29-4BF8-98BC-C7C54F62BB8F}" type="pres">
      <dgm:prSet presAssocID="{B6771878-AB87-4CAD-A7A2-3EE315163A07}" presName="bgRect" presStyleLbl="bgShp" presStyleIdx="1" presStyleCnt="2" custScaleY="161112" custLinFactNeighborX="846"/>
      <dgm:spPr/>
      <dgm:t>
        <a:bodyPr/>
        <a:lstStyle/>
        <a:p>
          <a:endParaRPr lang="en-US"/>
        </a:p>
      </dgm:t>
    </dgm:pt>
    <dgm:pt modelId="{7FD79328-97B8-48B6-8A6E-D0640E8B982A}" type="pres">
      <dgm:prSet presAssocID="{B6771878-AB87-4CAD-A7A2-3EE315163A07}" presName="iconRect" presStyleLbl="node1" presStyleIdx="1" presStyleCnt="2" custScaleX="99898" custScaleY="103445" custLinFactNeighborX="-25406" custLinFactNeighborY="-14114"/>
      <dgm:spPr>
        <a:blipFill rotWithShape="0">
          <a:blip xmlns:r="http://schemas.openxmlformats.org/officeDocument/2006/relationships" r:embed="rId3"/>
          <a:stretch>
            <a:fillRect/>
          </a:stretch>
        </a:blipFill>
      </dgm:spPr>
      <dgm:t>
        <a:bodyPr/>
        <a:lstStyle/>
        <a:p>
          <a:endParaRPr lang="en-US"/>
        </a:p>
      </dgm:t>
    </dgm:pt>
    <dgm:pt modelId="{1901DFC1-570C-4920-A310-A387EC195D6F}" type="pres">
      <dgm:prSet presAssocID="{B6771878-AB87-4CAD-A7A2-3EE315163A07}" presName="spaceRect" presStyleCnt="0"/>
      <dgm:spPr/>
    </dgm:pt>
    <dgm:pt modelId="{2C4BD231-4C7C-477A-88E8-7BAC69F74645}" type="pres">
      <dgm:prSet presAssocID="{B6771878-AB87-4CAD-A7A2-3EE315163A07}" presName="parTx" presStyleLbl="revTx" presStyleIdx="1" presStyleCnt="2">
        <dgm:presLayoutVars>
          <dgm:chMax val="0"/>
          <dgm:chPref val="0"/>
        </dgm:presLayoutVars>
      </dgm:prSet>
      <dgm:spPr/>
      <dgm:t>
        <a:bodyPr/>
        <a:lstStyle/>
        <a:p>
          <a:endParaRPr lang="en-US"/>
        </a:p>
      </dgm:t>
    </dgm:pt>
  </dgm:ptLst>
  <dgm:cxnLst>
    <dgm:cxn modelId="{349BB7F3-B13F-4654-A840-CFB6887E1946}" srcId="{3DFCFC3B-524D-4234-9A30-F40D3A0027C6}" destId="{1F176C3E-E4EA-4896-AF94-4786CFFC5591}" srcOrd="0" destOrd="0" parTransId="{AF719284-1E22-4FBA-8C22-25179888CFD8}" sibTransId="{BC47B70E-F16E-4AA6-A3AD-492F02945684}"/>
    <dgm:cxn modelId="{F45894B8-D28F-4ED5-9B62-F056E1F00A69}" srcId="{3DFCFC3B-524D-4234-9A30-F40D3A0027C6}" destId="{B6771878-AB87-4CAD-A7A2-3EE315163A07}" srcOrd="1" destOrd="0" parTransId="{A72D8CB5-4738-4380-AD8D-782F7160EAB3}" sibTransId="{87E09047-187F-4C33-A1BD-56C16D493DE8}"/>
    <dgm:cxn modelId="{75F9B404-7D07-44AD-9AC7-DABFF1C95A2E}" type="presOf" srcId="{3DFCFC3B-524D-4234-9A30-F40D3A0027C6}" destId="{074C1879-86CB-4D62-9F33-AFFE3E815FD9}" srcOrd="0" destOrd="0" presId="urn:microsoft.com/office/officeart/2018/2/layout/IconVerticalSolidList"/>
    <dgm:cxn modelId="{AE9E2DB2-5FD8-40CE-B302-607C895B9965}" type="presOf" srcId="{B6771878-AB87-4CAD-A7A2-3EE315163A07}" destId="{2C4BD231-4C7C-477A-88E8-7BAC69F74645}" srcOrd="0" destOrd="0" presId="urn:microsoft.com/office/officeart/2018/2/layout/IconVerticalSolidList"/>
    <dgm:cxn modelId="{0581C3CF-BC85-41AC-903A-FC2817D7CF32}" type="presOf" srcId="{1F176C3E-E4EA-4896-AF94-4786CFFC5591}" destId="{279EA7C9-60F9-4A0B-952F-A623C79BF367}" srcOrd="0" destOrd="0" presId="urn:microsoft.com/office/officeart/2018/2/layout/IconVerticalSolidList"/>
    <dgm:cxn modelId="{43AAA798-A1F1-4012-94C3-DE498E4BAA90}" type="presParOf" srcId="{074C1879-86CB-4D62-9F33-AFFE3E815FD9}" destId="{94E0319B-4F99-4202-99F5-C231FAFC13D6}" srcOrd="0" destOrd="0" presId="urn:microsoft.com/office/officeart/2018/2/layout/IconVerticalSolidList"/>
    <dgm:cxn modelId="{BCCE4397-5BC3-460A-A4DF-D5DC09227D62}" type="presParOf" srcId="{94E0319B-4F99-4202-99F5-C231FAFC13D6}" destId="{988FE912-F2A5-482E-A7D6-DC64937939BC}" srcOrd="0" destOrd="0" presId="urn:microsoft.com/office/officeart/2018/2/layout/IconVerticalSolidList"/>
    <dgm:cxn modelId="{A9ABC16B-E42E-423B-ABAD-14FA98FA82A8}" type="presParOf" srcId="{94E0319B-4F99-4202-99F5-C231FAFC13D6}" destId="{E5447427-1DE9-48B5-91F3-89A3D21C371B}" srcOrd="1" destOrd="0" presId="urn:microsoft.com/office/officeart/2018/2/layout/IconVerticalSolidList"/>
    <dgm:cxn modelId="{5CB63A35-9582-47BA-BFA5-8F1AD4E7995C}" type="presParOf" srcId="{94E0319B-4F99-4202-99F5-C231FAFC13D6}" destId="{BE7DD904-DC7E-4F9B-B856-7E4F19D3C27A}" srcOrd="2" destOrd="0" presId="urn:microsoft.com/office/officeart/2018/2/layout/IconVerticalSolidList"/>
    <dgm:cxn modelId="{60DDE35F-C040-4E80-839C-E896E9613A2A}" type="presParOf" srcId="{94E0319B-4F99-4202-99F5-C231FAFC13D6}" destId="{279EA7C9-60F9-4A0B-952F-A623C79BF367}" srcOrd="3" destOrd="0" presId="urn:microsoft.com/office/officeart/2018/2/layout/IconVerticalSolidList"/>
    <dgm:cxn modelId="{AB6D773B-EE07-433E-996A-F97C9DEFFD4A}" type="presParOf" srcId="{074C1879-86CB-4D62-9F33-AFFE3E815FD9}" destId="{7A1F47AE-0E1E-4764-B42A-E067B44E65A4}" srcOrd="1" destOrd="0" presId="urn:microsoft.com/office/officeart/2018/2/layout/IconVerticalSolidList"/>
    <dgm:cxn modelId="{03E83885-4AEE-4AB8-9FFB-2697122F3790}" type="presParOf" srcId="{074C1879-86CB-4D62-9F33-AFFE3E815FD9}" destId="{0A9404DA-3840-432A-A42D-798A4C1F2B3D}" srcOrd="2" destOrd="0" presId="urn:microsoft.com/office/officeart/2018/2/layout/IconVerticalSolidList"/>
    <dgm:cxn modelId="{4204CEC0-E459-4E31-86D1-1061E1C4E1FC}" type="presParOf" srcId="{0A9404DA-3840-432A-A42D-798A4C1F2B3D}" destId="{A4A80119-DE29-4BF8-98BC-C7C54F62BB8F}" srcOrd="0" destOrd="0" presId="urn:microsoft.com/office/officeart/2018/2/layout/IconVerticalSolidList"/>
    <dgm:cxn modelId="{6A14084A-B7FE-4E89-BA09-849F61CEBD16}" type="presParOf" srcId="{0A9404DA-3840-432A-A42D-798A4C1F2B3D}" destId="{7FD79328-97B8-48B6-8A6E-D0640E8B982A}" srcOrd="1" destOrd="0" presId="urn:microsoft.com/office/officeart/2018/2/layout/IconVerticalSolidList"/>
    <dgm:cxn modelId="{E56CEC7E-27DF-42B8-A9DA-DCB659A9F2F0}" type="presParOf" srcId="{0A9404DA-3840-432A-A42D-798A4C1F2B3D}" destId="{1901DFC1-570C-4920-A310-A387EC195D6F}" srcOrd="2" destOrd="0" presId="urn:microsoft.com/office/officeart/2018/2/layout/IconVerticalSolidList"/>
    <dgm:cxn modelId="{5C97BA99-A191-43FC-BEBE-6F688B382424}" type="presParOf" srcId="{0A9404DA-3840-432A-A42D-798A4C1F2B3D}" destId="{2C4BD231-4C7C-477A-88E8-7BAC69F74645}"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Separate Building</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Tracking</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115D0613-46A0-487D-9D48-22EB1B00677D}">
      <dgm:prSet custT="1"/>
      <dgm:spPr/>
      <dgm:t>
        <a:bodyPr/>
        <a:lstStyle/>
        <a:p>
          <a:pPr>
            <a:lnSpc>
              <a:spcPct val="100000"/>
            </a:lnSpc>
          </a:pPr>
          <a:r>
            <a:rPr lang="en-US" sz="3200" dirty="0"/>
            <a:t>Reporting</a:t>
          </a:r>
        </a:p>
      </dgm:t>
    </dgm:pt>
    <dgm:pt modelId="{99C175CF-97B9-4C31-B58E-4A7AEBA9AB15}" type="parTrans" cxnId="{C0CB24DB-925F-4911-818F-7DE3004C7C87}">
      <dgm:prSet/>
      <dgm:spPr/>
      <dgm:t>
        <a:bodyPr/>
        <a:lstStyle/>
        <a:p>
          <a:endParaRPr lang="en-US"/>
        </a:p>
      </dgm:t>
    </dgm:pt>
    <dgm:pt modelId="{13B0A15F-80B4-4225-870E-8675D1383D87}" type="sibTrans" cxnId="{C0CB24DB-925F-4911-818F-7DE3004C7C87}">
      <dgm:prSet/>
      <dgm:spPr/>
      <dgm:t>
        <a:bodyPr/>
        <a:lstStyle/>
        <a:p>
          <a:endParaRPr lang="en-US"/>
        </a:p>
      </dgm:t>
    </dgm:pt>
    <dgm:pt modelId="{C543D65A-4BC2-4B7E-AAE8-AE40641F4C42}">
      <dgm:prSet custT="1"/>
      <dgm:spPr/>
      <dgm:t>
        <a:bodyPr/>
        <a:lstStyle/>
        <a:p>
          <a:pPr>
            <a:lnSpc>
              <a:spcPct val="100000"/>
            </a:lnSpc>
          </a:pPr>
          <a:r>
            <a:rPr lang="en-US" sz="3200" dirty="0"/>
            <a:t>Follow-up</a:t>
          </a:r>
        </a:p>
      </dgm:t>
    </dgm:pt>
    <dgm:pt modelId="{60A4145D-D266-4E59-BC56-3A90141070DA}" type="parTrans" cxnId="{C5A1614C-E5E4-4880-9D5C-41BE04DE19B2}">
      <dgm:prSet/>
      <dgm:spPr/>
      <dgm:t>
        <a:bodyPr/>
        <a:lstStyle/>
        <a:p>
          <a:endParaRPr lang="en-US"/>
        </a:p>
      </dgm:t>
    </dgm:pt>
    <dgm:pt modelId="{CA49AEAE-6491-456F-BF7B-D0D9BB6B2113}" type="sibTrans" cxnId="{C5A1614C-E5E4-4880-9D5C-41BE04DE19B2}">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4" custLinFactNeighborX="-1736" custLinFactNeighborY="-13957"/>
      <dgm:spPr/>
    </dgm:pt>
    <dgm:pt modelId="{E5447427-1DE9-48B5-91F3-89A3D21C371B}" type="pres">
      <dgm:prSet presAssocID="{1F176C3E-E4EA-4896-AF94-4786CFFC5591}" presName="iconRect" presStyleLbl="node1" presStyleIdx="0" presStyleCnt="4"/>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t>
        <a:bodyPr/>
        <a:lstStyle/>
        <a:p>
          <a:endParaRPr lang="en-US"/>
        </a:p>
      </dgm:t>
      <dgm:extLst>
        <a:ext uri="{E40237B7-FDA0-4F09-8148-C483321AD2D9}">
          <dgm14:cNvPr xmlns="" xmlns:dgm14="http://schemas.microsoft.com/office/drawing/2010/diagram" id="0" name="" descr="Newspaper"/>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4">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4"/>
      <dgm:spPr/>
    </dgm:pt>
    <dgm:pt modelId="{7248DE7E-1CD3-4B73-A29D-9862295F4327}" type="pres">
      <dgm:prSet presAssocID="{D494A966-CA56-4D39-B362-F18491729C12}" presName="iconRect" presStyleLbl="node1" presStyleIdx="1" presStyleCnt="4"/>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4">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2E9B005-F18C-48E2-B547-9624614A1BD6}" type="pres">
      <dgm:prSet presAssocID="{115D0613-46A0-487D-9D48-22EB1B00677D}" presName="compNode" presStyleCnt="0"/>
      <dgm:spPr/>
    </dgm:pt>
    <dgm:pt modelId="{12EE0473-626A-4B7A-BC80-161294A4B90F}" type="pres">
      <dgm:prSet presAssocID="{115D0613-46A0-487D-9D48-22EB1B00677D}" presName="bgRect" presStyleLbl="bgShp" presStyleIdx="2" presStyleCnt="4"/>
      <dgm:spPr/>
    </dgm:pt>
    <dgm:pt modelId="{7B02739E-5154-41DC-9551-32F3B530DC1B}" type="pres">
      <dgm:prSet presAssocID="{115D0613-46A0-487D-9D48-22EB1B00677D}" presName="iconRect" presStyleLbl="node1" presStyleIdx="2" presStyleCnt="4"/>
      <dgm:spPr>
        <a:blipFill rotWithShape="0">
          <a:blip xmlns:r="http://schemas.openxmlformats.org/officeDocument/2006/relationships" r:embed="rId5"/>
          <a:stretch>
            <a:fillRect/>
          </a:stretch>
        </a:blipFill>
      </dgm:spPr>
      <dgm:t>
        <a:bodyPr/>
        <a:lstStyle/>
        <a:p>
          <a:endParaRPr lang="en-US"/>
        </a:p>
      </dgm:t>
    </dgm:pt>
    <dgm:pt modelId="{4592DA88-F401-4E4E-A1BD-24B9E0A3E22A}" type="pres">
      <dgm:prSet presAssocID="{115D0613-46A0-487D-9D48-22EB1B00677D}" presName="spaceRect" presStyleCnt="0"/>
      <dgm:spPr/>
    </dgm:pt>
    <dgm:pt modelId="{6972B84F-8C11-4985-9E01-A072B303EAF5}" type="pres">
      <dgm:prSet presAssocID="{115D0613-46A0-487D-9D48-22EB1B00677D}" presName="parTx" presStyleLbl="revTx" presStyleIdx="2" presStyleCnt="4">
        <dgm:presLayoutVars>
          <dgm:chMax val="0"/>
          <dgm:chPref val="0"/>
        </dgm:presLayoutVars>
      </dgm:prSet>
      <dgm:spPr/>
      <dgm:t>
        <a:bodyPr/>
        <a:lstStyle/>
        <a:p>
          <a:endParaRPr lang="en-US"/>
        </a:p>
      </dgm:t>
    </dgm:pt>
    <dgm:pt modelId="{75004CDD-D994-41E3-B4DD-103C335FD14D}" type="pres">
      <dgm:prSet presAssocID="{13B0A15F-80B4-4225-870E-8675D1383D87}" presName="sibTrans" presStyleCnt="0"/>
      <dgm:spPr/>
    </dgm:pt>
    <dgm:pt modelId="{2AEF42E4-1ED6-4179-BD68-E93762CEE909}" type="pres">
      <dgm:prSet presAssocID="{C543D65A-4BC2-4B7E-AAE8-AE40641F4C42}" presName="compNode" presStyleCnt="0"/>
      <dgm:spPr/>
    </dgm:pt>
    <dgm:pt modelId="{B42033C0-397A-44AE-83E1-FB464A13F986}" type="pres">
      <dgm:prSet presAssocID="{C543D65A-4BC2-4B7E-AAE8-AE40641F4C42}" presName="bgRect" presStyleLbl="bgShp" presStyleIdx="3" presStyleCnt="4"/>
      <dgm:spPr/>
    </dgm:pt>
    <dgm:pt modelId="{A09BAEFC-74E5-4744-807E-81630C8B039C}" type="pres">
      <dgm:prSet presAssocID="{C543D65A-4BC2-4B7E-AAE8-AE40641F4C42}" presName="iconRect" presStyleLbl="node1" presStyleIdx="3" presStyleCnt="4"/>
      <dgm:spPr>
        <a:blipFill rotWithShape="0">
          <a:blip xmlns:r="http://schemas.openxmlformats.org/officeDocument/2006/relationships" r:embed="rId6"/>
          <a:stretch>
            <a:fillRect/>
          </a:stretch>
        </a:blipFill>
      </dgm:spPr>
      <dgm:t>
        <a:bodyPr/>
        <a:lstStyle/>
        <a:p>
          <a:endParaRPr lang="en-US"/>
        </a:p>
      </dgm:t>
    </dgm:pt>
    <dgm:pt modelId="{5616B42D-4A55-4759-95FB-BFA7980974D4}" type="pres">
      <dgm:prSet presAssocID="{C543D65A-4BC2-4B7E-AAE8-AE40641F4C42}" presName="spaceRect" presStyleCnt="0"/>
      <dgm:spPr/>
    </dgm:pt>
    <dgm:pt modelId="{07518C6E-C1A4-451D-B967-FA1E6E2194A3}" type="pres">
      <dgm:prSet presAssocID="{C543D65A-4BC2-4B7E-AAE8-AE40641F4C42}" presName="parTx" presStyleLbl="revTx" presStyleIdx="3" presStyleCnt="4">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CD0EBA16-DBB9-499F-8019-EA735EBCE0F9}" type="presOf" srcId="{C543D65A-4BC2-4B7E-AAE8-AE40641F4C42}" destId="{07518C6E-C1A4-451D-B967-FA1E6E2194A3}" srcOrd="0" destOrd="0" presId="urn:microsoft.com/office/officeart/2018/2/layout/IconVerticalSolidList"/>
    <dgm:cxn modelId="{C5A1614C-E5E4-4880-9D5C-41BE04DE19B2}" srcId="{3DFCFC3B-524D-4234-9A30-F40D3A0027C6}" destId="{C543D65A-4BC2-4B7E-AAE8-AE40641F4C42}" srcOrd="3" destOrd="0" parTransId="{60A4145D-D266-4E59-BC56-3A90141070DA}" sibTransId="{CA49AEAE-6491-456F-BF7B-D0D9BB6B2113}"/>
    <dgm:cxn modelId="{C0CB24DB-925F-4911-818F-7DE3004C7C87}" srcId="{3DFCFC3B-524D-4234-9A30-F40D3A0027C6}" destId="{115D0613-46A0-487D-9D48-22EB1B00677D}" srcOrd="2" destOrd="0" parTransId="{99C175CF-97B9-4C31-B58E-4A7AEBA9AB15}" sibTransId="{13B0A15F-80B4-4225-870E-8675D1383D87}"/>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C6944219-CC1C-4D1C-8E57-77B9B3D3F27D}" type="presOf" srcId="{115D0613-46A0-487D-9D48-22EB1B00677D}" destId="{6972B84F-8C11-4985-9E01-A072B303EAF5}"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D750A511-843D-4D69-A12C-254307E154D5}" type="presParOf" srcId="{074C1879-86CB-4D62-9F33-AFFE3E815FD9}" destId="{82E9B005-F18C-48E2-B547-9624614A1BD6}" srcOrd="4" destOrd="0" presId="urn:microsoft.com/office/officeart/2018/2/layout/IconVerticalSolidList"/>
    <dgm:cxn modelId="{8BB761FB-73A0-4FC5-8085-5917237D0F4A}" type="presParOf" srcId="{82E9B005-F18C-48E2-B547-9624614A1BD6}" destId="{12EE0473-626A-4B7A-BC80-161294A4B90F}" srcOrd="0" destOrd="0" presId="urn:microsoft.com/office/officeart/2018/2/layout/IconVerticalSolidList"/>
    <dgm:cxn modelId="{8AD40740-7B5C-4445-A3F9-8979355153AE}" type="presParOf" srcId="{82E9B005-F18C-48E2-B547-9624614A1BD6}" destId="{7B02739E-5154-41DC-9551-32F3B530DC1B}" srcOrd="1" destOrd="0" presId="urn:microsoft.com/office/officeart/2018/2/layout/IconVerticalSolidList"/>
    <dgm:cxn modelId="{8F62B3CF-8BD1-4200-BEEF-727062EEC5A8}" type="presParOf" srcId="{82E9B005-F18C-48E2-B547-9624614A1BD6}" destId="{4592DA88-F401-4E4E-A1BD-24B9E0A3E22A}" srcOrd="2" destOrd="0" presId="urn:microsoft.com/office/officeart/2018/2/layout/IconVerticalSolidList"/>
    <dgm:cxn modelId="{B9100DD7-2637-43F4-8250-1CDCD4A18E03}" type="presParOf" srcId="{82E9B005-F18C-48E2-B547-9624614A1BD6}" destId="{6972B84F-8C11-4985-9E01-A072B303EAF5}" srcOrd="3" destOrd="0" presId="urn:microsoft.com/office/officeart/2018/2/layout/IconVerticalSolidList"/>
    <dgm:cxn modelId="{51D61FAC-EF92-45B6-B556-C525D997A2C0}" type="presParOf" srcId="{074C1879-86CB-4D62-9F33-AFFE3E815FD9}" destId="{75004CDD-D994-41E3-B4DD-103C335FD14D}" srcOrd="5" destOrd="0" presId="urn:microsoft.com/office/officeart/2018/2/layout/IconVerticalSolidList"/>
    <dgm:cxn modelId="{844B664F-3B46-4744-8DD2-992FD2C6C978}" type="presParOf" srcId="{074C1879-86CB-4D62-9F33-AFFE3E815FD9}" destId="{2AEF42E4-1ED6-4179-BD68-E93762CEE909}" srcOrd="6" destOrd="0" presId="urn:microsoft.com/office/officeart/2018/2/layout/IconVerticalSolidList"/>
    <dgm:cxn modelId="{93B9C410-6F10-4EFE-A1B2-526BFCDC2923}" type="presParOf" srcId="{2AEF42E4-1ED6-4179-BD68-E93762CEE909}" destId="{B42033C0-397A-44AE-83E1-FB464A13F986}" srcOrd="0" destOrd="0" presId="urn:microsoft.com/office/officeart/2018/2/layout/IconVerticalSolidList"/>
    <dgm:cxn modelId="{E1B6DFBA-BCD3-4EB4-A4BD-A836FA61AD68}" type="presParOf" srcId="{2AEF42E4-1ED6-4179-BD68-E93762CEE909}" destId="{A09BAEFC-74E5-4744-807E-81630C8B039C}" srcOrd="1" destOrd="0" presId="urn:microsoft.com/office/officeart/2018/2/layout/IconVerticalSolidList"/>
    <dgm:cxn modelId="{2E95F297-746D-473D-9F7A-2C0D845A9BD4}" type="presParOf" srcId="{2AEF42E4-1ED6-4179-BD68-E93762CEE909}" destId="{5616B42D-4A55-4759-95FB-BFA7980974D4}" srcOrd="2" destOrd="0" presId="urn:microsoft.com/office/officeart/2018/2/layout/IconVerticalSolidList"/>
    <dgm:cxn modelId="{BFD0F329-E76B-4234-BC10-BE1F36345A11}" type="presParOf" srcId="{2AEF42E4-1ED6-4179-BD68-E93762CEE909}" destId="{07518C6E-C1A4-451D-B967-FA1E6E2194A3}"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smtClean="0"/>
            <a:t>It is our consensus that these changes would be an improvement.</a:t>
          </a:r>
          <a:endParaRPr lang="en-US" sz="3200" dirty="0"/>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smtClean="0"/>
            <a:t>The Charter Commission may consult with us on clarifications.</a:t>
          </a:r>
          <a:endParaRPr lang="en-US" sz="3200" dirty="0"/>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115D0613-46A0-487D-9D48-22EB1B00677D}">
      <dgm:prSet custT="1"/>
      <dgm:spPr/>
      <dgm:t>
        <a:bodyPr/>
        <a:lstStyle/>
        <a:p>
          <a:pPr>
            <a:lnSpc>
              <a:spcPct val="100000"/>
            </a:lnSpc>
          </a:pPr>
          <a:r>
            <a:rPr lang="en-US" sz="2800" dirty="0" smtClean="0"/>
            <a:t>Please consult with us on compromises in response to lawyers, commissioners or city departments</a:t>
          </a:r>
          <a:endParaRPr lang="en-US" sz="2800" dirty="0"/>
        </a:p>
      </dgm:t>
    </dgm:pt>
    <dgm:pt modelId="{99C175CF-97B9-4C31-B58E-4A7AEBA9AB15}" type="parTrans" cxnId="{C0CB24DB-925F-4911-818F-7DE3004C7C87}">
      <dgm:prSet/>
      <dgm:spPr/>
      <dgm:t>
        <a:bodyPr/>
        <a:lstStyle/>
        <a:p>
          <a:endParaRPr lang="en-US"/>
        </a:p>
      </dgm:t>
    </dgm:pt>
    <dgm:pt modelId="{13B0A15F-80B4-4225-870E-8675D1383D87}" type="sibTrans" cxnId="{C0CB24DB-925F-4911-818F-7DE3004C7C87}">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3" custLinFactNeighborX="-1736" custLinFactNeighborY="-13957"/>
      <dgm:spPr/>
    </dgm:pt>
    <dgm:pt modelId="{E5447427-1DE9-48B5-91F3-89A3D21C371B}" type="pres">
      <dgm:prSet presAssocID="{1F176C3E-E4EA-4896-AF94-4786CFFC5591}" presName="iconRect" presStyleLbl="node1" presStyleIdx="0" presStyleCnt="3"/>
      <dgm:spPr>
        <a:blipFill rotWithShape="0">
          <a:blip xmlns:r="http://schemas.openxmlformats.org/officeDocument/2006/relationships" r:embed="rId1"/>
          <a:stretch>
            <a:fillRect/>
          </a:stretch>
        </a:blipFill>
        <a:ln>
          <a:noFill/>
        </a:ln>
      </dgm:spPr>
      <dgm:t>
        <a:bodyPr/>
        <a:lstStyle/>
        <a:p>
          <a:endParaRPr lang="en-US"/>
        </a:p>
      </dgm:t>
      <dgm:extLst>
        <a:ext uri="{E40237B7-FDA0-4F09-8148-C483321AD2D9}">
          <dgm14:cNvPr xmlns="" xmlns:dgm14="http://schemas.microsoft.com/office/drawing/2010/diagram" id="0" name="" descr="Newspaper"/>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3">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3"/>
      <dgm:spPr/>
    </dgm:pt>
    <dgm:pt modelId="{7248DE7E-1CD3-4B73-A29D-9862295F4327}" type="pres">
      <dgm:prSet presAssocID="{D494A966-CA56-4D39-B362-F18491729C12}" presName="iconRect" presStyleLbl="node1" presStyleIdx="1" presStyleCnt="3"/>
      <dgm:spPr>
        <a:blipFill rotWithShape="0">
          <a:blip xmlns:r="http://schemas.openxmlformats.org/officeDocument/2006/relationships" r:embed="rId2"/>
          <a:stretch>
            <a:fillRect/>
          </a:stretch>
        </a:blipFill>
        <a:ln>
          <a:noFill/>
        </a:ln>
      </dgm:spPr>
      <dgm:t>
        <a:bodyPr/>
        <a:lstStyle/>
        <a:p>
          <a:endParaRPr lang="en-US"/>
        </a:p>
      </dgm:t>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3">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2E9B005-F18C-48E2-B547-9624614A1BD6}" type="pres">
      <dgm:prSet presAssocID="{115D0613-46A0-487D-9D48-22EB1B00677D}" presName="compNode" presStyleCnt="0"/>
      <dgm:spPr/>
    </dgm:pt>
    <dgm:pt modelId="{12EE0473-626A-4B7A-BC80-161294A4B90F}" type="pres">
      <dgm:prSet presAssocID="{115D0613-46A0-487D-9D48-22EB1B00677D}" presName="bgRect" presStyleLbl="bgShp" presStyleIdx="2" presStyleCnt="3"/>
      <dgm:spPr/>
    </dgm:pt>
    <dgm:pt modelId="{7B02739E-5154-41DC-9551-32F3B530DC1B}" type="pres">
      <dgm:prSet presAssocID="{115D0613-46A0-487D-9D48-22EB1B00677D}" presName="iconRect" presStyleLbl="node1" presStyleIdx="2" presStyleCnt="3"/>
      <dgm:spPr>
        <a:blipFill rotWithShape="0">
          <a:blip xmlns:r="http://schemas.openxmlformats.org/officeDocument/2006/relationships" r:embed="rId3"/>
          <a:stretch>
            <a:fillRect/>
          </a:stretch>
        </a:blipFill>
      </dgm:spPr>
      <dgm:t>
        <a:bodyPr/>
        <a:lstStyle/>
        <a:p>
          <a:endParaRPr lang="en-US"/>
        </a:p>
      </dgm:t>
    </dgm:pt>
    <dgm:pt modelId="{4592DA88-F401-4E4E-A1BD-24B9E0A3E22A}" type="pres">
      <dgm:prSet presAssocID="{115D0613-46A0-487D-9D48-22EB1B00677D}" presName="spaceRect" presStyleCnt="0"/>
      <dgm:spPr/>
    </dgm:pt>
    <dgm:pt modelId="{6972B84F-8C11-4985-9E01-A072B303EAF5}" type="pres">
      <dgm:prSet presAssocID="{115D0613-46A0-487D-9D48-22EB1B00677D}" presName="parTx" presStyleLbl="revTx" presStyleIdx="2" presStyleCnt="3">
        <dgm:presLayoutVars>
          <dgm:chMax val="0"/>
          <dgm:chPref val="0"/>
        </dgm:presLayoutVars>
      </dgm:prSet>
      <dgm:spPr/>
      <dgm:t>
        <a:bodyPr/>
        <a:lstStyle/>
        <a:p>
          <a:endParaRPr lang="en-US"/>
        </a:p>
      </dgm:t>
    </dgm:pt>
  </dgm:ptLst>
  <dgm:cxnLst>
    <dgm:cxn modelId="{C0CB24DB-925F-4911-818F-7DE3004C7C87}" srcId="{3DFCFC3B-524D-4234-9A30-F40D3A0027C6}" destId="{115D0613-46A0-487D-9D48-22EB1B00677D}" srcOrd="2" destOrd="0" parTransId="{99C175CF-97B9-4C31-B58E-4A7AEBA9AB15}" sibTransId="{13B0A15F-80B4-4225-870E-8675D1383D87}"/>
    <dgm:cxn modelId="{E7050E76-0834-47E1-ACC9-52590FAC4E10}" type="presOf" srcId="{3DFCFC3B-524D-4234-9A30-F40D3A0027C6}" destId="{074C1879-86CB-4D62-9F33-AFFE3E815FD9}" srcOrd="0" destOrd="0" presId="urn:microsoft.com/office/officeart/2018/2/layout/IconVerticalSolidList"/>
    <dgm:cxn modelId="{349BB7F3-B13F-4654-A840-CFB6887E1946}" srcId="{3DFCFC3B-524D-4234-9A30-F40D3A0027C6}" destId="{1F176C3E-E4EA-4896-AF94-4786CFFC5591}" srcOrd="0" destOrd="0" parTransId="{AF719284-1E22-4FBA-8C22-25179888CFD8}" sibTransId="{BC47B70E-F16E-4AA6-A3AD-492F02945684}"/>
    <dgm:cxn modelId="{3F1C73F3-8A93-4FE1-B164-40B97A85A7B5}" type="presOf" srcId="{1F176C3E-E4EA-4896-AF94-4786CFFC5591}" destId="{279EA7C9-60F9-4A0B-952F-A623C79BF367}" srcOrd="0" destOrd="0" presId="urn:microsoft.com/office/officeart/2018/2/layout/IconVerticalSolidList"/>
    <dgm:cxn modelId="{E4E8770C-C369-48EE-AEEA-F9E7D9123C1C}" type="presOf" srcId="{115D0613-46A0-487D-9D48-22EB1B00677D}" destId="{6972B84F-8C11-4985-9E01-A072B303EAF5}" srcOrd="0" destOrd="0" presId="urn:microsoft.com/office/officeart/2018/2/layout/IconVerticalSolidList"/>
    <dgm:cxn modelId="{39816FF9-AC7A-4106-882A-D249C9CBB13F}" srcId="{3DFCFC3B-524D-4234-9A30-F40D3A0027C6}" destId="{D494A966-CA56-4D39-B362-F18491729C12}" srcOrd="1" destOrd="0" parTransId="{935A64A8-2812-4C6A-8383-FA68BABB99C7}" sibTransId="{52205A0B-7276-452D-BE1C-42E32463F96A}"/>
    <dgm:cxn modelId="{6DAF053F-8D63-48E9-8443-7E017FA90C60}" type="presOf" srcId="{D494A966-CA56-4D39-B362-F18491729C12}" destId="{C4AE9103-FBAB-4586-9F2B-766EFF5C4F6E}" srcOrd="0" destOrd="0" presId="urn:microsoft.com/office/officeart/2018/2/layout/IconVerticalSolidList"/>
    <dgm:cxn modelId="{92D0B739-333B-4AA0-A3C2-BF048125EA0F}" type="presParOf" srcId="{074C1879-86CB-4D62-9F33-AFFE3E815FD9}" destId="{94E0319B-4F99-4202-99F5-C231FAFC13D6}" srcOrd="0" destOrd="0" presId="urn:microsoft.com/office/officeart/2018/2/layout/IconVerticalSolidList"/>
    <dgm:cxn modelId="{35F289CA-DB4E-40F6-A967-72B105E25EF8}" type="presParOf" srcId="{94E0319B-4F99-4202-99F5-C231FAFC13D6}" destId="{988FE912-F2A5-482E-A7D6-DC64937939BC}" srcOrd="0" destOrd="0" presId="urn:microsoft.com/office/officeart/2018/2/layout/IconVerticalSolidList"/>
    <dgm:cxn modelId="{ADE0B4FC-98E0-4AD1-B685-F47DB19B7EE7}" type="presParOf" srcId="{94E0319B-4F99-4202-99F5-C231FAFC13D6}" destId="{E5447427-1DE9-48B5-91F3-89A3D21C371B}" srcOrd="1" destOrd="0" presId="urn:microsoft.com/office/officeart/2018/2/layout/IconVerticalSolidList"/>
    <dgm:cxn modelId="{09B970F4-EBE4-43D2-9D43-FF90DDA69865}" type="presParOf" srcId="{94E0319B-4F99-4202-99F5-C231FAFC13D6}" destId="{BE7DD904-DC7E-4F9B-B856-7E4F19D3C27A}" srcOrd="2" destOrd="0" presId="urn:microsoft.com/office/officeart/2018/2/layout/IconVerticalSolidList"/>
    <dgm:cxn modelId="{7A45E4EF-CD27-4C07-9CC6-9B5F0B43CD1A}" type="presParOf" srcId="{94E0319B-4F99-4202-99F5-C231FAFC13D6}" destId="{279EA7C9-60F9-4A0B-952F-A623C79BF367}" srcOrd="3" destOrd="0" presId="urn:microsoft.com/office/officeart/2018/2/layout/IconVerticalSolidList"/>
    <dgm:cxn modelId="{4C7141DF-21EB-4218-8D6B-E63F377D3CF0}" type="presParOf" srcId="{074C1879-86CB-4D62-9F33-AFFE3E815FD9}" destId="{7A1F47AE-0E1E-4764-B42A-E067B44E65A4}" srcOrd="1" destOrd="0" presId="urn:microsoft.com/office/officeart/2018/2/layout/IconVerticalSolidList"/>
    <dgm:cxn modelId="{313ECD9B-320D-4146-9CBF-35193242271F}" type="presParOf" srcId="{074C1879-86CB-4D62-9F33-AFFE3E815FD9}" destId="{EA00F031-442C-472E-9439-037CC4954EE3}" srcOrd="2" destOrd="0" presId="urn:microsoft.com/office/officeart/2018/2/layout/IconVerticalSolidList"/>
    <dgm:cxn modelId="{F2F4A210-EE99-4229-9C52-47FDFFE81EA8}" type="presParOf" srcId="{EA00F031-442C-472E-9439-037CC4954EE3}" destId="{C7077B7E-9729-49C4-9BF0-92340A8CA4C4}" srcOrd="0" destOrd="0" presId="urn:microsoft.com/office/officeart/2018/2/layout/IconVerticalSolidList"/>
    <dgm:cxn modelId="{773DE66B-7AD6-4538-814F-FB56C735F421}" type="presParOf" srcId="{EA00F031-442C-472E-9439-037CC4954EE3}" destId="{7248DE7E-1CD3-4B73-A29D-9862295F4327}" srcOrd="1" destOrd="0" presId="urn:microsoft.com/office/officeart/2018/2/layout/IconVerticalSolidList"/>
    <dgm:cxn modelId="{2EC4C122-6D5E-4FAB-8DBA-099AB567F7D6}" type="presParOf" srcId="{EA00F031-442C-472E-9439-037CC4954EE3}" destId="{9FEF2346-634D-4064-AADB-3C902FC066C0}" srcOrd="2" destOrd="0" presId="urn:microsoft.com/office/officeart/2018/2/layout/IconVerticalSolidList"/>
    <dgm:cxn modelId="{082AB163-7B4F-4569-B64D-DC50F700C17B}" type="presParOf" srcId="{EA00F031-442C-472E-9439-037CC4954EE3}" destId="{C4AE9103-FBAB-4586-9F2B-766EFF5C4F6E}" srcOrd="3" destOrd="0" presId="urn:microsoft.com/office/officeart/2018/2/layout/IconVerticalSolidList"/>
    <dgm:cxn modelId="{8BEED50C-141C-4666-B450-5409472598AA}" type="presParOf" srcId="{074C1879-86CB-4D62-9F33-AFFE3E815FD9}" destId="{4258A33B-5C55-4361-83F6-157EC96746CF}" srcOrd="3" destOrd="0" presId="urn:microsoft.com/office/officeart/2018/2/layout/IconVerticalSolidList"/>
    <dgm:cxn modelId="{12B25A79-FA4C-41FA-ACDF-9E52DEA44F3B}" type="presParOf" srcId="{074C1879-86CB-4D62-9F33-AFFE3E815FD9}" destId="{82E9B005-F18C-48E2-B547-9624614A1BD6}" srcOrd="4" destOrd="0" presId="urn:microsoft.com/office/officeart/2018/2/layout/IconVerticalSolidList"/>
    <dgm:cxn modelId="{20D1DE27-95DA-493C-8309-CA87291ED39F}" type="presParOf" srcId="{82E9B005-F18C-48E2-B547-9624614A1BD6}" destId="{12EE0473-626A-4B7A-BC80-161294A4B90F}" srcOrd="0" destOrd="0" presId="urn:microsoft.com/office/officeart/2018/2/layout/IconVerticalSolidList"/>
    <dgm:cxn modelId="{9BC7E421-4C6E-4482-866C-836132BC26A4}" type="presParOf" srcId="{82E9B005-F18C-48E2-B547-9624614A1BD6}" destId="{7B02739E-5154-41DC-9551-32F3B530DC1B}" srcOrd="1" destOrd="0" presId="urn:microsoft.com/office/officeart/2018/2/layout/IconVerticalSolidList"/>
    <dgm:cxn modelId="{9016BDE9-79E3-4BFD-BBF4-774689FCF5E1}" type="presParOf" srcId="{82E9B005-F18C-48E2-B547-9624614A1BD6}" destId="{4592DA88-F401-4E4E-A1BD-24B9E0A3E22A}" srcOrd="2" destOrd="0" presId="urn:microsoft.com/office/officeart/2018/2/layout/IconVerticalSolidList"/>
    <dgm:cxn modelId="{9DDE8D64-ACA1-412F-BF2B-EB414B87E529}" type="presParOf" srcId="{82E9B005-F18C-48E2-B547-9624614A1BD6}" destId="{6972B84F-8C11-4985-9E01-A072B303EAF5}"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4832"/>
          <a:ext cx="6207125" cy="10293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11384" y="236441"/>
          <a:ext cx="566154" cy="566154"/>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88923" y="4832"/>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Improving public trust </a:t>
          </a:r>
        </a:p>
      </dsp:txBody>
      <dsp:txXfrm>
        <a:off x="1188923" y="4832"/>
        <a:ext cx="5018201" cy="1029370"/>
      </dsp:txXfrm>
    </dsp:sp>
    <dsp:sp modelId="{C7077B7E-9729-49C4-9BF0-92340A8CA4C4}">
      <dsp:nvSpPr>
        <dsp:cNvPr id="0" name=""/>
        <dsp:cNvSpPr/>
      </dsp:nvSpPr>
      <dsp:spPr>
        <a:xfrm>
          <a:off x="0" y="1291546"/>
          <a:ext cx="6207125" cy="10293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11384" y="1523154"/>
          <a:ext cx="566154" cy="566154"/>
        </a:xfrm>
        <a:prstGeom prst="rect">
          <a:avLst/>
        </a:prstGeom>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88923" y="1291546"/>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Ensuring accessible complaint processes </a:t>
          </a:r>
        </a:p>
      </dsp:txBody>
      <dsp:txXfrm>
        <a:off x="1188923" y="1291546"/>
        <a:ext cx="5018201" cy="1029370"/>
      </dsp:txXfrm>
    </dsp:sp>
    <dsp:sp modelId="{8B81A27D-C8E9-426D-88A1-30D2318A6FCB}">
      <dsp:nvSpPr>
        <dsp:cNvPr id="0" name=""/>
        <dsp:cNvSpPr/>
      </dsp:nvSpPr>
      <dsp:spPr>
        <a:xfrm>
          <a:off x="0" y="2578260"/>
          <a:ext cx="6207125" cy="10293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69015-90B6-488F-AFCC-6B07B9B5E6E1}">
      <dsp:nvSpPr>
        <dsp:cNvPr id="0" name=""/>
        <dsp:cNvSpPr/>
      </dsp:nvSpPr>
      <dsp:spPr>
        <a:xfrm>
          <a:off x="311384" y="2809868"/>
          <a:ext cx="566154" cy="566154"/>
        </a:xfrm>
        <a:prstGeom prst="rect">
          <a:avLst/>
        </a:prstGeom>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6EE25B-C338-4EF9-8554-5D62847F5F47}">
      <dsp:nvSpPr>
        <dsp:cNvPr id="0" name=""/>
        <dsp:cNvSpPr/>
      </dsp:nvSpPr>
      <dsp:spPr>
        <a:xfrm>
          <a:off x="1188923" y="2578260"/>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Promoting thorough, fair investigations </a:t>
          </a:r>
        </a:p>
      </dsp:txBody>
      <dsp:txXfrm>
        <a:off x="1188923" y="2578260"/>
        <a:ext cx="5018201" cy="1029370"/>
      </dsp:txXfrm>
    </dsp:sp>
    <dsp:sp modelId="{993582D0-A96D-4ED4-8904-B059884AA696}">
      <dsp:nvSpPr>
        <dsp:cNvPr id="0" name=""/>
        <dsp:cNvSpPr/>
      </dsp:nvSpPr>
      <dsp:spPr>
        <a:xfrm>
          <a:off x="0" y="3864973"/>
          <a:ext cx="6207125" cy="10293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11384" y="4096582"/>
          <a:ext cx="566154" cy="566154"/>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88923" y="3864973"/>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Increasing transparency </a:t>
          </a:r>
        </a:p>
      </dsp:txBody>
      <dsp:txXfrm>
        <a:off x="1188923" y="3864973"/>
        <a:ext cx="5018201" cy="1029370"/>
      </dsp:txXfrm>
    </dsp:sp>
    <dsp:sp modelId="{E25DD8C1-9D9E-468B-80D9-36AC6E9E94B5}">
      <dsp:nvSpPr>
        <dsp:cNvPr id="0" name=""/>
        <dsp:cNvSpPr/>
      </dsp:nvSpPr>
      <dsp:spPr>
        <a:xfrm>
          <a:off x="0" y="5151687"/>
          <a:ext cx="6207125" cy="102937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11384" y="5383295"/>
          <a:ext cx="566154" cy="566154"/>
        </a:xfrm>
        <a:prstGeom prst="rect">
          <a:avLst/>
        </a:prstGeom>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88923" y="5151687"/>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Deterring police misconduct</a:t>
          </a:r>
        </a:p>
      </dsp:txBody>
      <dsp:txXfrm>
        <a:off x="1188923" y="5151687"/>
        <a:ext cx="5018201" cy="102937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9947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00914" y="231887"/>
          <a:ext cx="547652" cy="547118"/>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49482" y="8066"/>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All Commissioners must be elected </a:t>
          </a:r>
        </a:p>
      </dsp:txBody>
      <dsp:txXfrm>
        <a:off x="1149482" y="8066"/>
        <a:ext cx="5760785" cy="1056932"/>
      </dsp:txXfrm>
    </dsp:sp>
    <dsp:sp modelId="{C7077B7E-9729-49C4-9BF0-92340A8CA4C4}">
      <dsp:nvSpPr>
        <dsp:cNvPr id="0" name=""/>
        <dsp:cNvSpPr/>
      </dsp:nvSpPr>
      <dsp:spPr>
        <a:xfrm>
          <a:off x="0" y="1329232"/>
          <a:ext cx="6945085" cy="9947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00914" y="1553053"/>
          <a:ext cx="547652" cy="547118"/>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49482" y="1329232"/>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Copy City Council (7-2)</a:t>
          </a:r>
        </a:p>
      </dsp:txBody>
      <dsp:txXfrm>
        <a:off x="1149482" y="1329232"/>
        <a:ext cx="5760785" cy="1056932"/>
      </dsp:txXfrm>
    </dsp:sp>
    <dsp:sp modelId="{993582D0-A96D-4ED4-8904-B059884AA696}">
      <dsp:nvSpPr>
        <dsp:cNvPr id="0" name=""/>
        <dsp:cNvSpPr/>
      </dsp:nvSpPr>
      <dsp:spPr>
        <a:xfrm>
          <a:off x="0" y="2650397"/>
          <a:ext cx="6945085" cy="9947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00914" y="2874218"/>
          <a:ext cx="547652" cy="547118"/>
        </a:xfrm>
        <a:prstGeom prst="rect">
          <a:avLst/>
        </a:prstGeom>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49482" y="2650397"/>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Vacancies</a:t>
          </a:r>
        </a:p>
      </dsp:txBody>
      <dsp:txXfrm>
        <a:off x="1149482" y="2650397"/>
        <a:ext cx="5760785" cy="1056932"/>
      </dsp:txXfrm>
    </dsp:sp>
    <dsp:sp modelId="{E25DD8C1-9D9E-468B-80D9-36AC6E9E94B5}">
      <dsp:nvSpPr>
        <dsp:cNvPr id="0" name=""/>
        <dsp:cNvSpPr/>
      </dsp:nvSpPr>
      <dsp:spPr>
        <a:xfrm>
          <a:off x="0" y="3971563"/>
          <a:ext cx="6945085" cy="9947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00914" y="4195384"/>
          <a:ext cx="547652" cy="547118"/>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49482" y="3971563"/>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(Amend Sections 3-105</a:t>
          </a:r>
          <a:r>
            <a:rPr lang="en-US" sz="3200" kern="1200" dirty="0"/>
            <a:t>, 3-107, 3-109, 7-802 </a:t>
          </a:r>
          <a:r>
            <a:rPr lang="en-US" sz="3200" kern="1200" dirty="0" smtClean="0"/>
            <a:t>for </a:t>
          </a:r>
          <a:r>
            <a:rPr lang="en-US" sz="3200" kern="1200" dirty="0"/>
            <a:t>this purpose).</a:t>
          </a:r>
        </a:p>
      </dsp:txBody>
      <dsp:txXfrm>
        <a:off x="1149482" y="3971563"/>
        <a:ext cx="5760785" cy="1056932"/>
      </dsp:txXfrm>
    </dsp:sp>
    <dsp:sp modelId="{A4A80119-DE29-4BF8-98BC-C7C54F62BB8F}">
      <dsp:nvSpPr>
        <dsp:cNvPr id="0" name=""/>
        <dsp:cNvSpPr/>
      </dsp:nvSpPr>
      <dsp:spPr>
        <a:xfrm>
          <a:off x="0" y="5292729"/>
          <a:ext cx="6945085" cy="9947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D79328-97B8-48B6-8A6E-D0640E8B982A}">
      <dsp:nvSpPr>
        <dsp:cNvPr id="0" name=""/>
        <dsp:cNvSpPr/>
      </dsp:nvSpPr>
      <dsp:spPr>
        <a:xfrm>
          <a:off x="300914" y="5516550"/>
          <a:ext cx="547652" cy="547118"/>
        </a:xfrm>
        <a:prstGeom prst="rect">
          <a:avLst/>
        </a:prstGeom>
        <a:blipFill rotWithShape="0">
          <a:blip xmlns:r="http://schemas.openxmlformats.org/officeDocument/2006/relationships" r:embed="rId9"/>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BD231-4C7C-477A-88E8-7BAC69F74645}">
      <dsp:nvSpPr>
        <dsp:cNvPr id="0" name=""/>
        <dsp:cNvSpPr/>
      </dsp:nvSpPr>
      <dsp:spPr>
        <a:xfrm>
          <a:off x="1149482" y="5292729"/>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Mitigate conflicts of interest</a:t>
          </a:r>
          <a:endParaRPr lang="en-US" sz="3200" kern="1200" dirty="0"/>
        </a:p>
      </dsp:txBody>
      <dsp:txXfrm>
        <a:off x="1149482" y="5292729"/>
        <a:ext cx="5760785" cy="105693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9947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00914" y="231887"/>
          <a:ext cx="547652" cy="547118"/>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49482" y="8066"/>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All Commissioners must be elected </a:t>
          </a:r>
        </a:p>
      </dsp:txBody>
      <dsp:txXfrm>
        <a:off x="1149482" y="8066"/>
        <a:ext cx="5760785" cy="1056932"/>
      </dsp:txXfrm>
    </dsp:sp>
    <dsp:sp modelId="{C7077B7E-9729-49C4-9BF0-92340A8CA4C4}">
      <dsp:nvSpPr>
        <dsp:cNvPr id="0" name=""/>
        <dsp:cNvSpPr/>
      </dsp:nvSpPr>
      <dsp:spPr>
        <a:xfrm>
          <a:off x="0" y="1329232"/>
          <a:ext cx="6945085" cy="9947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00914" y="1553053"/>
          <a:ext cx="547652" cy="547118"/>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49482" y="1329232"/>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Copy City Council (7-2)</a:t>
          </a:r>
        </a:p>
      </dsp:txBody>
      <dsp:txXfrm>
        <a:off x="1149482" y="1329232"/>
        <a:ext cx="5760785" cy="1056932"/>
      </dsp:txXfrm>
    </dsp:sp>
    <dsp:sp modelId="{993582D0-A96D-4ED4-8904-B059884AA696}">
      <dsp:nvSpPr>
        <dsp:cNvPr id="0" name=""/>
        <dsp:cNvSpPr/>
      </dsp:nvSpPr>
      <dsp:spPr>
        <a:xfrm>
          <a:off x="0" y="2650397"/>
          <a:ext cx="6945085" cy="9947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00914" y="2874218"/>
          <a:ext cx="547652" cy="547118"/>
        </a:xfrm>
        <a:prstGeom prst="rect">
          <a:avLst/>
        </a:prstGeom>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49482" y="2650397"/>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Vacancies filled by runners up who shadow the winner.</a:t>
          </a:r>
        </a:p>
      </dsp:txBody>
      <dsp:txXfrm>
        <a:off x="1149482" y="2650397"/>
        <a:ext cx="5760785" cy="1056932"/>
      </dsp:txXfrm>
    </dsp:sp>
    <dsp:sp modelId="{E25DD8C1-9D9E-468B-80D9-36AC6E9E94B5}">
      <dsp:nvSpPr>
        <dsp:cNvPr id="0" name=""/>
        <dsp:cNvSpPr/>
      </dsp:nvSpPr>
      <dsp:spPr>
        <a:xfrm>
          <a:off x="0" y="3971563"/>
          <a:ext cx="6945085" cy="9947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00914" y="4195384"/>
          <a:ext cx="547652" cy="547118"/>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49482" y="3971563"/>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(Amend Sections </a:t>
          </a:r>
          <a:r>
            <a:rPr lang="en-US" sz="3200" kern="1200" dirty="0"/>
            <a:t>3-105, 3-107, 3-109, 7-802 </a:t>
          </a:r>
          <a:r>
            <a:rPr lang="en-US" sz="3200" kern="1200" dirty="0" smtClean="0"/>
            <a:t>for </a:t>
          </a:r>
          <a:r>
            <a:rPr lang="en-US" sz="3200" kern="1200" dirty="0"/>
            <a:t>this purpose).</a:t>
          </a:r>
        </a:p>
      </dsp:txBody>
      <dsp:txXfrm>
        <a:off x="1149482" y="3971563"/>
        <a:ext cx="5760785" cy="1056932"/>
      </dsp:txXfrm>
    </dsp:sp>
    <dsp:sp modelId="{52A95347-5725-4043-9C01-5898E6C3E18B}">
      <dsp:nvSpPr>
        <dsp:cNvPr id="0" name=""/>
        <dsp:cNvSpPr/>
      </dsp:nvSpPr>
      <dsp:spPr>
        <a:xfrm>
          <a:off x="0" y="5292729"/>
          <a:ext cx="6945085" cy="9947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5C5B39-6513-4A1E-B79D-6DB0A22BA4D4}">
      <dsp:nvSpPr>
        <dsp:cNvPr id="0" name=""/>
        <dsp:cNvSpPr/>
      </dsp:nvSpPr>
      <dsp:spPr>
        <a:xfrm>
          <a:off x="300914" y="5516550"/>
          <a:ext cx="547652" cy="547118"/>
        </a:xfrm>
        <a:prstGeom prst="rect">
          <a:avLst/>
        </a:prstGeom>
        <a:blipFill rotWithShape="0">
          <a:blip xmlns:r="http://schemas.openxmlformats.org/officeDocument/2006/relationships" r:embed="rId9"/>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D537F-A4C6-4188-9A66-5FD911EFA263}">
      <dsp:nvSpPr>
        <dsp:cNvPr id="0" name=""/>
        <dsp:cNvSpPr/>
      </dsp:nvSpPr>
      <dsp:spPr>
        <a:xfrm>
          <a:off x="1149482" y="5292729"/>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Commissioners can’t be former DPD officers.</a:t>
          </a:r>
          <a:endParaRPr lang="en-US" sz="3200" kern="1200" dirty="0"/>
        </a:p>
      </dsp:txBody>
      <dsp:txXfrm>
        <a:off x="1149482" y="5292729"/>
        <a:ext cx="5760785" cy="105693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3753" y="0"/>
          <a:ext cx="6973529" cy="297529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0" y="611712"/>
          <a:ext cx="993861" cy="993861"/>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221228" y="0"/>
          <a:ext cx="5541502" cy="2364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1243" tIns="191243" rIns="191243" bIns="191243" numCol="1" spcCol="1270" anchor="ctr" anchorCtr="0">
          <a:noAutofit/>
        </a:bodyPr>
        <a:lstStyle/>
        <a:p>
          <a:pPr lvl="0" algn="l" defTabSz="1422400">
            <a:lnSpc>
              <a:spcPct val="100000"/>
            </a:lnSpc>
            <a:spcBef>
              <a:spcPct val="0"/>
            </a:spcBef>
            <a:spcAft>
              <a:spcPct val="35000"/>
            </a:spcAft>
          </a:pPr>
          <a:endParaRPr lang="en-US" sz="3200" kern="1200" dirty="0"/>
        </a:p>
      </dsp:txBody>
      <dsp:txXfrm>
        <a:off x="221228" y="0"/>
        <a:ext cx="5541502" cy="2364974"/>
      </dsp:txXfrm>
    </dsp:sp>
    <dsp:sp modelId="{A4A80119-DE29-4BF8-98BC-C7C54F62BB8F}">
      <dsp:nvSpPr>
        <dsp:cNvPr id="0" name=""/>
        <dsp:cNvSpPr/>
      </dsp:nvSpPr>
      <dsp:spPr>
        <a:xfrm>
          <a:off x="-103753" y="3436725"/>
          <a:ext cx="6973529" cy="29113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D79328-97B8-48B6-8A6E-D0640E8B982A}">
      <dsp:nvSpPr>
        <dsp:cNvPr id="0" name=""/>
        <dsp:cNvSpPr/>
      </dsp:nvSpPr>
      <dsp:spPr>
        <a:xfrm>
          <a:off x="131880" y="4238065"/>
          <a:ext cx="992847" cy="1028099"/>
        </a:xfrm>
        <a:prstGeom prst="rect">
          <a:avLst/>
        </a:prstGeom>
        <a:blipFill rotWithShape="0">
          <a:blip xmlns:r="http://schemas.openxmlformats.org/officeDocument/2006/relationships" r:embed="rId3"/>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BD231-4C7C-477A-88E8-7BAC69F74645}">
      <dsp:nvSpPr>
        <dsp:cNvPr id="0" name=""/>
        <dsp:cNvSpPr/>
      </dsp:nvSpPr>
      <dsp:spPr>
        <a:xfrm>
          <a:off x="1924358" y="3988879"/>
          <a:ext cx="4882337" cy="180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1243" tIns="191243" rIns="191243" bIns="191243" numCol="1" spcCol="1270" anchor="ctr" anchorCtr="0">
          <a:noAutofit/>
        </a:bodyPr>
        <a:lstStyle/>
        <a:p>
          <a:pPr lvl="0" algn="l" defTabSz="1422400">
            <a:lnSpc>
              <a:spcPct val="100000"/>
            </a:lnSpc>
            <a:spcBef>
              <a:spcPct val="0"/>
            </a:spcBef>
            <a:spcAft>
              <a:spcPct val="35000"/>
            </a:spcAft>
          </a:pPr>
          <a:r>
            <a:rPr lang="en-US" sz="3200" kern="1200" dirty="0" smtClean="0"/>
            <a:t> </a:t>
          </a:r>
          <a:endParaRPr lang="en-US" sz="3200" kern="1200" dirty="0"/>
        </a:p>
      </dsp:txBody>
      <dsp:txXfrm>
        <a:off x="1924358" y="3988879"/>
        <a:ext cx="4882337" cy="18070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133735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404550" y="303544"/>
          <a:ext cx="735546" cy="735546"/>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544648" y="2638"/>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Separate Building</a:t>
          </a:r>
        </a:p>
      </dsp:txBody>
      <dsp:txXfrm>
        <a:off x="1544648" y="2638"/>
        <a:ext cx="5400436" cy="1337358"/>
      </dsp:txXfrm>
    </dsp:sp>
    <dsp:sp modelId="{C7077B7E-9729-49C4-9BF0-92340A8CA4C4}">
      <dsp:nvSpPr>
        <dsp:cNvPr id="0" name=""/>
        <dsp:cNvSpPr/>
      </dsp:nvSpPr>
      <dsp:spPr>
        <a:xfrm>
          <a:off x="0" y="1674336"/>
          <a:ext cx="6945085" cy="133735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404550" y="1975241"/>
          <a:ext cx="735546" cy="735546"/>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544648" y="1674336"/>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Tracking</a:t>
          </a:r>
        </a:p>
      </dsp:txBody>
      <dsp:txXfrm>
        <a:off x="1544648" y="1674336"/>
        <a:ext cx="5400436" cy="1337358"/>
      </dsp:txXfrm>
    </dsp:sp>
    <dsp:sp modelId="{12EE0473-626A-4B7A-BC80-161294A4B90F}">
      <dsp:nvSpPr>
        <dsp:cNvPr id="0" name=""/>
        <dsp:cNvSpPr/>
      </dsp:nvSpPr>
      <dsp:spPr>
        <a:xfrm>
          <a:off x="0" y="3346033"/>
          <a:ext cx="6945085" cy="133735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02739E-5154-41DC-9551-32F3B530DC1B}">
      <dsp:nvSpPr>
        <dsp:cNvPr id="0" name=""/>
        <dsp:cNvSpPr/>
      </dsp:nvSpPr>
      <dsp:spPr>
        <a:xfrm>
          <a:off x="404550" y="3646939"/>
          <a:ext cx="735546" cy="735546"/>
        </a:xfrm>
        <a:prstGeom prst="rect">
          <a:avLst/>
        </a:prstGeom>
        <a:blipFill rotWithShape="0">
          <a:blip xmlns:r="http://schemas.openxmlformats.org/officeDocument/2006/relationships" r:embed="rId5"/>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2B84F-8C11-4985-9E01-A072B303EAF5}">
      <dsp:nvSpPr>
        <dsp:cNvPr id="0" name=""/>
        <dsp:cNvSpPr/>
      </dsp:nvSpPr>
      <dsp:spPr>
        <a:xfrm>
          <a:off x="1544648" y="3346033"/>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Reporting</a:t>
          </a:r>
        </a:p>
      </dsp:txBody>
      <dsp:txXfrm>
        <a:off x="1544648" y="3346033"/>
        <a:ext cx="5400436" cy="1337358"/>
      </dsp:txXfrm>
    </dsp:sp>
    <dsp:sp modelId="{B42033C0-397A-44AE-83E1-FB464A13F986}">
      <dsp:nvSpPr>
        <dsp:cNvPr id="0" name=""/>
        <dsp:cNvSpPr/>
      </dsp:nvSpPr>
      <dsp:spPr>
        <a:xfrm>
          <a:off x="0" y="5017731"/>
          <a:ext cx="6945085" cy="133735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9BAEFC-74E5-4744-807E-81630C8B039C}">
      <dsp:nvSpPr>
        <dsp:cNvPr id="0" name=""/>
        <dsp:cNvSpPr/>
      </dsp:nvSpPr>
      <dsp:spPr>
        <a:xfrm>
          <a:off x="404550" y="5318636"/>
          <a:ext cx="735546" cy="735546"/>
        </a:xfrm>
        <a:prstGeom prst="rect">
          <a:avLst/>
        </a:prstGeom>
        <a:blipFill rotWithShape="0">
          <a:blip xmlns:r="http://schemas.openxmlformats.org/officeDocument/2006/relationships" r:embed="rId6"/>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518C6E-C1A4-451D-B967-FA1E6E2194A3}">
      <dsp:nvSpPr>
        <dsp:cNvPr id="0" name=""/>
        <dsp:cNvSpPr/>
      </dsp:nvSpPr>
      <dsp:spPr>
        <a:xfrm>
          <a:off x="1544648" y="5017731"/>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Follow-up</a:t>
          </a:r>
        </a:p>
      </dsp:txBody>
      <dsp:txXfrm>
        <a:off x="1544648" y="5017731"/>
        <a:ext cx="5400436" cy="1337358"/>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18193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550338" y="415112"/>
          <a:ext cx="1001594" cy="1000616"/>
        </a:xfrm>
        <a:prstGeom prst="rect">
          <a:avLst/>
        </a:prstGeom>
        <a:blipFill rotWithShape="0">
          <a:blip xmlns:r="http://schemas.openxmlformats.org/officeDocument/2006/relationships" r:embed="rId1"/>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2102271" y="5769"/>
          <a:ext cx="4760447" cy="1821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731" tIns="192731" rIns="192731" bIns="192731" numCol="1" spcCol="1270" anchor="ctr" anchorCtr="0">
          <a:noAutofit/>
        </a:bodyPr>
        <a:lstStyle/>
        <a:p>
          <a:pPr lvl="0" algn="l" defTabSz="1422400">
            <a:lnSpc>
              <a:spcPct val="100000"/>
            </a:lnSpc>
            <a:spcBef>
              <a:spcPct val="0"/>
            </a:spcBef>
            <a:spcAft>
              <a:spcPct val="35000"/>
            </a:spcAft>
          </a:pPr>
          <a:r>
            <a:rPr lang="en-US" sz="3200" kern="1200" dirty="0" smtClean="0"/>
            <a:t>It is our consensus that these changes would be an improvement.</a:t>
          </a:r>
          <a:endParaRPr lang="en-US" sz="3200" kern="1200" dirty="0"/>
        </a:p>
      </dsp:txBody>
      <dsp:txXfrm>
        <a:off x="2102271" y="5769"/>
        <a:ext cx="4760447" cy="1821080"/>
      </dsp:txXfrm>
    </dsp:sp>
    <dsp:sp modelId="{C7077B7E-9729-49C4-9BF0-92340A8CA4C4}">
      <dsp:nvSpPr>
        <dsp:cNvPr id="0" name=""/>
        <dsp:cNvSpPr/>
      </dsp:nvSpPr>
      <dsp:spPr>
        <a:xfrm>
          <a:off x="0" y="2268323"/>
          <a:ext cx="6945085" cy="18193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550338" y="2677666"/>
          <a:ext cx="1001594" cy="1000616"/>
        </a:xfrm>
        <a:prstGeom prst="rect">
          <a:avLst/>
        </a:prstGeom>
        <a:blipFill rotWithShape="0">
          <a:blip xmlns:r="http://schemas.openxmlformats.org/officeDocument/2006/relationships" r:embed="rId2"/>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2102271" y="2268323"/>
          <a:ext cx="4760447" cy="1821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731" tIns="192731" rIns="192731" bIns="192731" numCol="1" spcCol="1270" anchor="ctr" anchorCtr="0">
          <a:noAutofit/>
        </a:bodyPr>
        <a:lstStyle/>
        <a:p>
          <a:pPr lvl="0" algn="l" defTabSz="1422400">
            <a:lnSpc>
              <a:spcPct val="100000"/>
            </a:lnSpc>
            <a:spcBef>
              <a:spcPct val="0"/>
            </a:spcBef>
            <a:spcAft>
              <a:spcPct val="35000"/>
            </a:spcAft>
          </a:pPr>
          <a:r>
            <a:rPr lang="en-US" sz="3200" kern="1200" dirty="0" smtClean="0"/>
            <a:t>The Charter Commission may consult with us on clarifications.</a:t>
          </a:r>
          <a:endParaRPr lang="en-US" sz="3200" kern="1200" dirty="0"/>
        </a:p>
      </dsp:txBody>
      <dsp:txXfrm>
        <a:off x="2102271" y="2268323"/>
        <a:ext cx="4760447" cy="1821080"/>
      </dsp:txXfrm>
    </dsp:sp>
    <dsp:sp modelId="{12EE0473-626A-4B7A-BC80-161294A4B90F}">
      <dsp:nvSpPr>
        <dsp:cNvPr id="0" name=""/>
        <dsp:cNvSpPr/>
      </dsp:nvSpPr>
      <dsp:spPr>
        <a:xfrm>
          <a:off x="0" y="4530878"/>
          <a:ext cx="6945085" cy="181930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02739E-5154-41DC-9551-32F3B530DC1B}">
      <dsp:nvSpPr>
        <dsp:cNvPr id="0" name=""/>
        <dsp:cNvSpPr/>
      </dsp:nvSpPr>
      <dsp:spPr>
        <a:xfrm>
          <a:off x="550876" y="4940221"/>
          <a:ext cx="1001594" cy="1000616"/>
        </a:xfrm>
        <a:prstGeom prst="rect">
          <a:avLst/>
        </a:prstGeom>
        <a:blipFill rotWithShape="0">
          <a:blip xmlns:r="http://schemas.openxmlformats.org/officeDocument/2006/relationships" r:embed="rId3"/>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2B84F-8C11-4985-9E01-A072B303EAF5}">
      <dsp:nvSpPr>
        <dsp:cNvPr id="0" name=""/>
        <dsp:cNvSpPr/>
      </dsp:nvSpPr>
      <dsp:spPr>
        <a:xfrm>
          <a:off x="2103347" y="4530878"/>
          <a:ext cx="4760447" cy="1821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731" tIns="192731" rIns="192731" bIns="192731" numCol="1" spcCol="1270" anchor="ctr" anchorCtr="0">
          <a:noAutofit/>
        </a:bodyPr>
        <a:lstStyle/>
        <a:p>
          <a:pPr lvl="0" algn="l" defTabSz="1244600">
            <a:lnSpc>
              <a:spcPct val="100000"/>
            </a:lnSpc>
            <a:spcBef>
              <a:spcPct val="0"/>
            </a:spcBef>
            <a:spcAft>
              <a:spcPct val="35000"/>
            </a:spcAft>
          </a:pPr>
          <a:r>
            <a:rPr lang="en-US" sz="2800" kern="1200" dirty="0" smtClean="0"/>
            <a:t>Please consult with us on compromises in response to lawyers, commissioners or city departments</a:t>
          </a:r>
          <a:endParaRPr lang="en-US" sz="2800" kern="1200" dirty="0"/>
        </a:p>
      </dsp:txBody>
      <dsp:txXfrm>
        <a:off x="2103347" y="4530878"/>
        <a:ext cx="4760447" cy="18210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4A5705-39BF-44DB-8BAB-9A41C756A386}" type="datetimeFigureOut">
              <a:rPr lang="en-US" smtClean="0"/>
              <a:pPr/>
              <a:t>7/25/2020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E5E9E-F5CD-4C9B-9E03-21D3EC51E52B}" type="slidenum">
              <a:rPr lang="en-US" smtClean="0"/>
              <a:pPr/>
              <a:t>‹#›</a:t>
            </a:fld>
            <a:endParaRPr lang="en-US" dirty="0"/>
          </a:p>
        </p:txBody>
      </p:sp>
    </p:spTree>
    <p:extLst>
      <p:ext uri="{BB962C8B-B14F-4D97-AF65-F5344CB8AC3E}">
        <p14:creationId xmlns="" xmlns:p14="http://schemas.microsoft.com/office/powerpoint/2010/main" val="13126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E5E9E-F5CD-4C9B-9E03-21D3EC51E52B}" type="slidenum">
              <a:rPr lang="en-US" smtClean="0"/>
              <a:pPr/>
              <a:t>1</a:t>
            </a:fld>
            <a:endParaRPr lang="en-US" dirty="0"/>
          </a:p>
        </p:txBody>
      </p:sp>
    </p:spTree>
    <p:extLst>
      <p:ext uri="{BB962C8B-B14F-4D97-AF65-F5344CB8AC3E}">
        <p14:creationId xmlns="" xmlns:p14="http://schemas.microsoft.com/office/powerpoint/2010/main" val="21170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15 of package</a:t>
            </a:r>
          </a:p>
        </p:txBody>
      </p:sp>
      <p:sp>
        <p:nvSpPr>
          <p:cNvPr id="4" name="Slide Number Placeholder 3"/>
          <p:cNvSpPr>
            <a:spLocks noGrp="1"/>
          </p:cNvSpPr>
          <p:nvPr>
            <p:ph type="sldNum" sz="quarter" idx="5"/>
          </p:nvPr>
        </p:nvSpPr>
        <p:spPr/>
        <p:txBody>
          <a:bodyPr/>
          <a:lstStyle/>
          <a:p>
            <a:fld id="{7E8E5E9E-F5CD-4C9B-9E03-21D3EC51E52B}" type="slidenum">
              <a:rPr lang="en-US" smtClean="0"/>
              <a:pPr/>
              <a:t>2</a:t>
            </a:fld>
            <a:endParaRPr lang="en-US" dirty="0"/>
          </a:p>
        </p:txBody>
      </p:sp>
    </p:spTree>
    <p:extLst>
      <p:ext uri="{BB962C8B-B14F-4D97-AF65-F5344CB8AC3E}">
        <p14:creationId xmlns="" xmlns:p14="http://schemas.microsoft.com/office/powerpoint/2010/main" val="1631489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3</a:t>
            </a:fld>
            <a:endParaRPr lang="en-US"/>
          </a:p>
        </p:txBody>
      </p:sp>
    </p:spTree>
    <p:extLst>
      <p:ext uri="{BB962C8B-B14F-4D97-AF65-F5344CB8AC3E}">
        <p14:creationId xmlns="" xmlns:p14="http://schemas.microsoft.com/office/powerpoint/2010/main" val="2378956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5</a:t>
            </a:fld>
            <a:endParaRPr lang="en-US"/>
          </a:p>
        </p:txBody>
      </p:sp>
    </p:spTree>
    <p:extLst>
      <p:ext uri="{BB962C8B-B14F-4D97-AF65-F5344CB8AC3E}">
        <p14:creationId xmlns="" xmlns:p14="http://schemas.microsoft.com/office/powerpoint/2010/main" val="362707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6</a:t>
            </a:fld>
            <a:endParaRPr lang="en-US"/>
          </a:p>
        </p:txBody>
      </p:sp>
    </p:spTree>
    <p:extLst>
      <p:ext uri="{BB962C8B-B14F-4D97-AF65-F5344CB8AC3E}">
        <p14:creationId xmlns="" xmlns:p14="http://schemas.microsoft.com/office/powerpoint/2010/main" val="3730465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8</a:t>
            </a:fld>
            <a:endParaRPr lang="en-US"/>
          </a:p>
        </p:txBody>
      </p:sp>
    </p:spTree>
    <p:extLst>
      <p:ext uri="{BB962C8B-B14F-4D97-AF65-F5344CB8AC3E}">
        <p14:creationId xmlns="" xmlns:p14="http://schemas.microsoft.com/office/powerpoint/2010/main" val="3627070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9</a:t>
            </a:fld>
            <a:endParaRPr lang="en-US"/>
          </a:p>
        </p:txBody>
      </p:sp>
    </p:spTree>
    <p:extLst>
      <p:ext uri="{BB962C8B-B14F-4D97-AF65-F5344CB8AC3E}">
        <p14:creationId xmlns="" xmlns:p14="http://schemas.microsoft.com/office/powerpoint/2010/main" val="3765635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8E5E9E-F5CD-4C9B-9E03-21D3EC51E52B}" type="slidenum">
              <a:rPr lang="en-US" smtClean="0"/>
              <a:pPr/>
              <a:t>17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8E5E9E-F5CD-4C9B-9E03-21D3EC51E52B}" type="slidenum">
              <a:rPr lang="en-US" smtClean="0"/>
              <a:pPr/>
              <a:t>18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20</a:t>
            </a:fld>
            <a:endParaRPr lang="en-US"/>
          </a:p>
        </p:txBody>
      </p:sp>
    </p:spTree>
    <p:extLst>
      <p:ext uri="{BB962C8B-B14F-4D97-AF65-F5344CB8AC3E}">
        <p14:creationId xmlns="" xmlns:p14="http://schemas.microsoft.com/office/powerpoint/2010/main" val="3765635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AEDC1B4-915D-4511-B047-7E45A9A743CB}" type="datetime1">
              <a:rPr lang="en-US" smtClean="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84363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00A2F1-0B7E-474D-BB91-2575052FDAD4}" type="datetime1">
              <a:rPr lang="en-US" smtClean="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3117045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657494-A677-4A2B-B54D-EAB00652C467}" type="datetime1">
              <a:rPr lang="en-US" smtClean="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65648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460218-9E8D-4AB4-88A9-FAFD375B1AF2}" type="datetime1">
              <a:rPr lang="en-US" smtClean="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3429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A21B3A-4F24-4214-9D10-CF985579D204}" type="datetime1">
              <a:rPr lang="en-US" smtClean="0"/>
              <a:pPr/>
              <a:t>7/25/2020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97395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E0019A-2A79-4579-9884-B2383EF6E736}" type="datetime1">
              <a:rPr lang="en-US" smtClean="0"/>
              <a:pPr/>
              <a:t>7/25/2020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389409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E8E8B-93E6-4D3A-BAB6-DEC0976A5A85}" type="datetime1">
              <a:rPr lang="en-US" smtClean="0"/>
              <a:pPr/>
              <a:t>7/25/2020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77010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06EB91-3219-4B29-9151-5D00D8EEEB8F}" type="datetime1">
              <a:rPr lang="en-US" smtClean="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1738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0E1826-58D2-48FC-9DF8-712A39E1FD6F}" type="datetime1">
              <a:rPr lang="en-US" smtClean="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005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A9C661-D46B-47EB-B427-ACCA0CBAA345}" type="datetime1">
              <a:rPr lang="en-US" smtClean="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73516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F1D29A-F856-4C9D-B7DB-430FEBE8040E}" type="datetime1">
              <a:rPr lang="en-US" smtClean="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86571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0ACF40F-E4F3-4177-A19D-7C605D6F0338}" type="datetime1">
              <a:rPr lang="en-US" smtClean="0"/>
              <a:pPr/>
              <a:t>7/25/2020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201639E-FD42-4A1D-909F-272B6E9219A6}"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89666665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ft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cottyboman@Hot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eblount265@att.net"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 xmlns:a16="http://schemas.microsoft.com/office/drawing/2014/main" id="{B821C225-5C4D-4168-90AF-3D263D72CBA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EB9EE5EE-612C-48F0-8AD4-D6931C20E3CD}"/>
              </a:ext>
            </a:extLst>
          </p:cNvPr>
          <p:cNvSpPr>
            <a:spLocks noGrp="1"/>
          </p:cNvSpPr>
          <p:nvPr>
            <p:ph type="ctrTitle"/>
          </p:nvPr>
        </p:nvSpPr>
        <p:spPr>
          <a:xfrm>
            <a:off x="964788" y="804333"/>
            <a:ext cx="3391900" cy="5249334"/>
          </a:xfrm>
        </p:spPr>
        <p:txBody>
          <a:bodyPr vert="horz" lIns="91440" tIns="45720" rIns="91440" bIns="45720" rtlCol="0" anchor="ctr">
            <a:normAutofit fontScale="90000"/>
          </a:bodyPr>
          <a:lstStyle/>
          <a:p>
            <a:pPr algn="l"/>
            <a:r>
              <a:rPr lang="en-US" sz="5300" b="1" i="1" spc="100" dirty="0">
                <a:solidFill>
                  <a:srgbClr val="FFFFFF"/>
                </a:solidFill>
              </a:rPr>
              <a:t>Summary of Proposed changes to </a:t>
            </a:r>
            <a:br>
              <a:rPr lang="en-US" sz="5300" b="1" i="1" spc="100" dirty="0">
                <a:solidFill>
                  <a:srgbClr val="FFFFFF"/>
                </a:solidFill>
              </a:rPr>
            </a:br>
            <a:r>
              <a:rPr lang="en-US" sz="5300" b="1" i="1" spc="100" dirty="0">
                <a:solidFill>
                  <a:srgbClr val="FFFFFF"/>
                </a:solidFill>
              </a:rPr>
              <a:t/>
            </a:r>
            <a:br>
              <a:rPr lang="en-US" sz="5300" b="1" i="1" spc="100" dirty="0">
                <a:solidFill>
                  <a:srgbClr val="FFFFFF"/>
                </a:solidFill>
              </a:rPr>
            </a:br>
            <a:r>
              <a:rPr lang="en-US" sz="5300" b="1" i="1" spc="100" dirty="0">
                <a:solidFill>
                  <a:srgbClr val="FFFFFF"/>
                </a:solidFill>
              </a:rPr>
              <a:t>2012 Detroit Charter Commission</a:t>
            </a:r>
            <a:br>
              <a:rPr lang="en-US" sz="5300" b="1" i="1" spc="100" dirty="0">
                <a:solidFill>
                  <a:srgbClr val="FFFFFF"/>
                </a:solidFill>
              </a:rPr>
            </a:br>
            <a:r>
              <a:rPr lang="en-US" sz="4000" b="1" spc="100" dirty="0">
                <a:solidFill>
                  <a:srgbClr val="FFFFFF"/>
                </a:solidFill>
              </a:rPr>
              <a:t/>
            </a:r>
            <a:br>
              <a:rPr lang="en-US" sz="4000" b="1" spc="100" dirty="0">
                <a:solidFill>
                  <a:srgbClr val="FFFFFF"/>
                </a:solidFill>
              </a:rPr>
            </a:br>
            <a:r>
              <a:rPr lang="en-US" sz="2000" b="1" spc="100" dirty="0" smtClean="0">
                <a:solidFill>
                  <a:srgbClr val="FFFFFF"/>
                </a:solidFill>
              </a:rPr>
              <a:t> July 25, </a:t>
            </a:r>
            <a:r>
              <a:rPr lang="en-US" sz="2000" b="1" spc="100" dirty="0">
                <a:solidFill>
                  <a:srgbClr val="FFFFFF"/>
                </a:solidFill>
              </a:rPr>
              <a:t>2019</a:t>
            </a:r>
            <a:endParaRPr lang="en-US" sz="3100" spc="100" dirty="0">
              <a:solidFill>
                <a:srgbClr val="FFFFFF"/>
              </a:solidFill>
            </a:endParaRPr>
          </a:p>
        </p:txBody>
      </p:sp>
      <p:sp>
        <p:nvSpPr>
          <p:cNvPr id="3" name="Subtitle 2">
            <a:extLst>
              <a:ext uri="{FF2B5EF4-FFF2-40B4-BE49-F238E27FC236}">
                <a16:creationId xmlns="" xmlns:a16="http://schemas.microsoft.com/office/drawing/2014/main" id="{B14E8604-6CAD-47B0-ADC5-97247B6E1320}"/>
              </a:ext>
            </a:extLst>
          </p:cNvPr>
          <p:cNvSpPr>
            <a:spLocks noGrp="1"/>
          </p:cNvSpPr>
          <p:nvPr>
            <p:ph type="subTitle" idx="1"/>
          </p:nvPr>
        </p:nvSpPr>
        <p:spPr>
          <a:xfrm>
            <a:off x="4921209" y="804333"/>
            <a:ext cx="6306003" cy="5249334"/>
          </a:xfrm>
        </p:spPr>
        <p:txBody>
          <a:bodyPr vert="horz" lIns="45720" tIns="45720" rIns="45720" bIns="45720" rtlCol="0" anchor="ctr">
            <a:normAutofit fontScale="92500" lnSpcReduction="20000"/>
          </a:bodyPr>
          <a:lstStyle/>
          <a:p>
            <a:pPr>
              <a:lnSpc>
                <a:spcPct val="90000"/>
              </a:lnSpc>
            </a:pPr>
            <a:endParaRPr lang="en-US" b="1" dirty="0">
              <a:solidFill>
                <a:schemeClr val="tx1"/>
              </a:solidFill>
            </a:endParaRPr>
          </a:p>
          <a:p>
            <a:pPr algn="ctr">
              <a:lnSpc>
                <a:spcPct val="90000"/>
              </a:lnSpc>
            </a:pPr>
            <a:r>
              <a:rPr lang="en-US" sz="5200" b="1" spc="100" dirty="0">
                <a:solidFill>
                  <a:schemeClr val="accent6">
                    <a:lumMod val="50000"/>
                  </a:schemeClr>
                </a:solidFill>
              </a:rPr>
              <a:t>Civilian Oversight </a:t>
            </a:r>
            <a:r>
              <a:rPr lang="en-US" sz="5200" b="1" u="sng" spc="100" dirty="0">
                <a:solidFill>
                  <a:schemeClr val="accent6">
                    <a:lumMod val="50000"/>
                  </a:schemeClr>
                </a:solidFill>
              </a:rPr>
              <a:t>Citizen Focus Group</a:t>
            </a:r>
            <a:endParaRPr lang="en-US" sz="5200" b="1" u="sng" dirty="0">
              <a:solidFill>
                <a:schemeClr val="tx1"/>
              </a:solidFill>
            </a:endParaRPr>
          </a:p>
          <a:p>
            <a:pPr>
              <a:lnSpc>
                <a:spcPct val="90000"/>
              </a:lnSpc>
            </a:pPr>
            <a:endParaRPr lang="en-US" sz="3200" b="1" dirty="0">
              <a:solidFill>
                <a:schemeClr val="tx1"/>
              </a:solidFill>
            </a:endParaRPr>
          </a:p>
          <a:p>
            <a:pPr>
              <a:lnSpc>
                <a:spcPct val="90000"/>
              </a:lnSpc>
            </a:pPr>
            <a:r>
              <a:rPr lang="en-US" sz="3500" b="1" dirty="0">
                <a:solidFill>
                  <a:schemeClr val="tx1"/>
                </a:solidFill>
              </a:rPr>
              <a:t>Presenters/Co-Chairs: </a:t>
            </a:r>
            <a:endParaRPr lang="en-US" sz="3500" b="1" dirty="0" smtClean="0">
              <a:solidFill>
                <a:schemeClr val="tx1"/>
              </a:solidFill>
            </a:endParaRPr>
          </a:p>
          <a:p>
            <a:pPr>
              <a:lnSpc>
                <a:spcPct val="90000"/>
              </a:lnSpc>
            </a:pPr>
            <a:endParaRPr lang="en-US" sz="3500" b="1" dirty="0">
              <a:solidFill>
                <a:schemeClr val="tx1"/>
              </a:solidFill>
            </a:endParaRPr>
          </a:p>
          <a:p>
            <a:pPr>
              <a:lnSpc>
                <a:spcPct val="90000"/>
              </a:lnSpc>
            </a:pPr>
            <a:r>
              <a:rPr lang="en-US" sz="3500" b="1" dirty="0" smtClean="0">
                <a:solidFill>
                  <a:schemeClr val="tx1"/>
                </a:solidFill>
              </a:rPr>
              <a:t>Scotty Boman </a:t>
            </a:r>
          </a:p>
          <a:p>
            <a:pPr>
              <a:lnSpc>
                <a:spcPct val="90000"/>
              </a:lnSpc>
            </a:pPr>
            <a:r>
              <a:rPr lang="en-US" sz="3500" b="1" dirty="0" smtClean="0">
                <a:solidFill>
                  <a:schemeClr val="tx1"/>
                </a:solidFill>
              </a:rPr>
              <a:t>(313) 247-2052  </a:t>
            </a:r>
            <a:r>
              <a:rPr lang="en-US" sz="3500" b="1" dirty="0" smtClean="0">
                <a:solidFill>
                  <a:schemeClr val="tx1"/>
                </a:solidFill>
                <a:hlinkClick r:id="rId3"/>
              </a:rPr>
              <a:t>scottyboman@Hotmail.com</a:t>
            </a:r>
            <a:r>
              <a:rPr lang="en-US" sz="3500" b="1" dirty="0" smtClean="0">
                <a:solidFill>
                  <a:schemeClr val="tx1"/>
                </a:solidFill>
              </a:rPr>
              <a:t> </a:t>
            </a:r>
          </a:p>
          <a:p>
            <a:pPr>
              <a:lnSpc>
                <a:spcPct val="90000"/>
              </a:lnSpc>
            </a:pPr>
            <a:endParaRPr lang="en-US" sz="3500" b="1" dirty="0">
              <a:solidFill>
                <a:schemeClr val="tx1"/>
              </a:solidFill>
            </a:endParaRPr>
          </a:p>
          <a:p>
            <a:pPr>
              <a:lnSpc>
                <a:spcPct val="90000"/>
              </a:lnSpc>
            </a:pPr>
            <a:r>
              <a:rPr lang="en-US" sz="3500" b="1" dirty="0">
                <a:solidFill>
                  <a:schemeClr val="tx1"/>
                </a:solidFill>
              </a:rPr>
              <a:t>Eric Blount </a:t>
            </a:r>
          </a:p>
          <a:p>
            <a:pPr>
              <a:lnSpc>
                <a:spcPct val="90000"/>
              </a:lnSpc>
            </a:pPr>
            <a:r>
              <a:rPr lang="en-US" sz="3500" b="1" dirty="0">
                <a:solidFill>
                  <a:schemeClr val="tx1"/>
                </a:solidFill>
              </a:rPr>
              <a:t>(313) 837-2605 </a:t>
            </a:r>
          </a:p>
          <a:p>
            <a:pPr>
              <a:lnSpc>
                <a:spcPct val="90000"/>
              </a:lnSpc>
            </a:pPr>
            <a:r>
              <a:rPr lang="en-US" sz="3500" b="1" dirty="0">
                <a:solidFill>
                  <a:schemeClr val="tx1"/>
                </a:solidFill>
                <a:hlinkClick r:id="rId4"/>
              </a:rPr>
              <a:t>eblount265@att.net</a:t>
            </a:r>
            <a:endParaRPr lang="en-US" sz="3500" b="1" dirty="0">
              <a:solidFill>
                <a:schemeClr val="tx1"/>
              </a:solidFill>
            </a:endParaRPr>
          </a:p>
          <a:p>
            <a:pPr>
              <a:lnSpc>
                <a:spcPct val="90000"/>
              </a:lnSpc>
            </a:pPr>
            <a:endParaRPr lang="en-US" sz="3500" b="1" dirty="0">
              <a:solidFill>
                <a:schemeClr val="tx1"/>
              </a:solidFill>
            </a:endParaRPr>
          </a:p>
          <a:p>
            <a:pPr>
              <a:lnSpc>
                <a:spcPct val="90000"/>
              </a:lnSpc>
            </a:pPr>
            <a:endParaRPr lang="en-US" b="1" dirty="0">
              <a:solidFill>
                <a:schemeClr val="tx1"/>
              </a:solidFill>
            </a:endParaRPr>
          </a:p>
          <a:p>
            <a:pPr>
              <a:lnSpc>
                <a:spcPct val="90000"/>
              </a:lnSpc>
            </a:pPr>
            <a:endParaRPr lang="en-US" dirty="0">
              <a:solidFill>
                <a:schemeClr val="tx1"/>
              </a:solidFill>
            </a:endParaRPr>
          </a:p>
          <a:p>
            <a:pPr>
              <a:lnSpc>
                <a:spcPct val="90000"/>
              </a:lnSpc>
            </a:pPr>
            <a:endParaRPr lang="en-US" dirty="0">
              <a:solidFill>
                <a:schemeClr val="tx1"/>
              </a:solidFill>
            </a:endParaRPr>
          </a:p>
        </p:txBody>
      </p:sp>
    </p:spTree>
    <p:extLst>
      <p:ext uri="{BB962C8B-B14F-4D97-AF65-F5344CB8AC3E}">
        <p14:creationId xmlns="" xmlns:p14="http://schemas.microsoft.com/office/powerpoint/2010/main" val="702831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62F6CF6-755D-4B3C-B2D8-B1DA7BA8C95D}"/>
              </a:ext>
            </a:extLst>
          </p:cNvPr>
          <p:cNvSpPr>
            <a:spLocks noGrp="1"/>
          </p:cNvSpPr>
          <p:nvPr>
            <p:ph type="title"/>
          </p:nvPr>
        </p:nvSpPr>
        <p:spPr>
          <a:xfrm>
            <a:off x="964788" y="804333"/>
            <a:ext cx="3391900" cy="5249334"/>
          </a:xfrm>
        </p:spPr>
        <p:txBody>
          <a:bodyPr>
            <a:normAutofit/>
          </a:bodyPr>
          <a:lstStyle/>
          <a:p>
            <a:pPr algn="r"/>
            <a:r>
              <a:rPr lang="en-US" sz="4800" dirty="0">
                <a:solidFill>
                  <a:srgbClr val="FFFFFF"/>
                </a:solidFill>
              </a:rPr>
              <a:t>Research of Standards and Best Practices</a:t>
            </a:r>
          </a:p>
        </p:txBody>
      </p:sp>
      <p:sp>
        <p:nvSpPr>
          <p:cNvPr id="3" name="Content Placeholder 2">
            <a:extLst>
              <a:ext uri="{FF2B5EF4-FFF2-40B4-BE49-F238E27FC236}">
                <a16:creationId xmlns="" xmlns:a16="http://schemas.microsoft.com/office/drawing/2014/main" id="{22C92C6A-8BF7-4D23-BA82-60457D61E7F2}"/>
              </a:ext>
            </a:extLst>
          </p:cNvPr>
          <p:cNvSpPr>
            <a:spLocks noGrp="1"/>
          </p:cNvSpPr>
          <p:nvPr>
            <p:ph idx="1"/>
          </p:nvPr>
        </p:nvSpPr>
        <p:spPr>
          <a:xfrm>
            <a:off x="4951048" y="804333"/>
            <a:ext cx="6306003" cy="5249334"/>
          </a:xfrm>
        </p:spPr>
        <p:txBody>
          <a:bodyPr anchor="ctr">
            <a:normAutofit fontScale="92500" lnSpcReduction="20000"/>
          </a:bodyPr>
          <a:lstStyle/>
          <a:p>
            <a:endParaRPr lang="en-US" dirty="0"/>
          </a:p>
          <a:p>
            <a:pPr marL="0" indent="0">
              <a:buNone/>
            </a:pPr>
            <a:r>
              <a:rPr lang="en-US" sz="3500" dirty="0"/>
              <a:t>Nation Association for Civilian Oversight of Law Enforcement (NACOLE) 2019 national convention in Detroit Sept.22-26, 2019</a:t>
            </a:r>
          </a:p>
          <a:p>
            <a:endParaRPr lang="en-US" sz="3500" dirty="0"/>
          </a:p>
          <a:p>
            <a:pPr marL="0" indent="0">
              <a:buNone/>
            </a:pPr>
            <a:r>
              <a:rPr lang="en-US" sz="3500" dirty="0"/>
              <a:t>“Many have sought to develop standards or best practices to guide the work. However, given the variations among oversight agencies, their mandates, and the limited control they have over staffing and budgets, this is nearly impossible”</a:t>
            </a:r>
          </a:p>
          <a:p>
            <a:pPr marL="0" indent="0">
              <a:buNone/>
            </a:pPr>
            <a:endParaRPr lang="en-US" dirty="0"/>
          </a:p>
          <a:p>
            <a:pPr marL="0" indent="0">
              <a:buNone/>
            </a:pPr>
            <a:endParaRPr lang="en-US" dirty="0"/>
          </a:p>
        </p:txBody>
      </p:sp>
      <p:sp>
        <p:nvSpPr>
          <p:cNvPr id="4" name="Date Placeholder 3">
            <a:extLst>
              <a:ext uri="{FF2B5EF4-FFF2-40B4-BE49-F238E27FC236}">
                <a16:creationId xmlns="" xmlns:a16="http://schemas.microsoft.com/office/drawing/2014/main" id="{28332818-D9D2-47E5-8A6D-2AF666AD9492}"/>
              </a:ext>
            </a:extLst>
          </p:cNvPr>
          <p:cNvSpPr>
            <a:spLocks noGrp="1"/>
          </p:cNvSpPr>
          <p:nvPr>
            <p:ph type="dt" sz="half" idx="10"/>
          </p:nvPr>
        </p:nvSpPr>
        <p:spPr>
          <a:xfrm>
            <a:off x="1024129" y="6470704"/>
            <a:ext cx="2154143" cy="274320"/>
          </a:xfrm>
        </p:spPr>
        <p:txBody>
          <a:bodyPr>
            <a:normAutofit/>
          </a:bodyPr>
          <a:lstStyle/>
          <a:p>
            <a:pPr>
              <a:spcAft>
                <a:spcPts val="600"/>
              </a:spcAft>
            </a:pPr>
            <a:fld id="{8400A2F1-0B7E-474D-BB91-2575052FDAD4}" type="datetime1">
              <a:rPr lang="en-US">
                <a:solidFill>
                  <a:srgbClr val="FFFFFF"/>
                </a:solidFill>
              </a:rPr>
              <a:pPr>
                <a:spcAft>
                  <a:spcPts val="600"/>
                </a:spcAft>
              </a:pPr>
              <a:t>7/25/2020</a:t>
            </a:fld>
            <a:endParaRPr lang="en-US">
              <a:solidFill>
                <a:srgbClr val="FFFFFF"/>
              </a:solidFill>
            </a:endParaRPr>
          </a:p>
        </p:txBody>
      </p:sp>
      <p:sp>
        <p:nvSpPr>
          <p:cNvPr id="5" name="Slide Number Placeholder 4">
            <a:extLst>
              <a:ext uri="{FF2B5EF4-FFF2-40B4-BE49-F238E27FC236}">
                <a16:creationId xmlns="" xmlns:a16="http://schemas.microsoft.com/office/drawing/2014/main" id="{40ECEA21-4B81-4B94-951E-E67647DB1159}"/>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2</a:t>
            </a:fld>
            <a:endParaRPr lang="en-US"/>
          </a:p>
        </p:txBody>
      </p:sp>
    </p:spTree>
    <p:extLst>
      <p:ext uri="{BB962C8B-B14F-4D97-AF65-F5344CB8AC3E}">
        <p14:creationId xmlns="" xmlns:p14="http://schemas.microsoft.com/office/powerpoint/2010/main" val="1972224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Five Common Goals of Civilian Oversight Programs</a:t>
            </a:r>
            <a:br>
              <a:rPr lang="en-US" sz="4800"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3</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3409076887"/>
              </p:ext>
            </p:extLst>
          </p:nvPr>
        </p:nvGraphicFramePr>
        <p:xfrm>
          <a:off x="5603875" y="284813"/>
          <a:ext cx="6207125" cy="6185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26508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B238267-4861-41E1-8612-C33B76C61C8A}"/>
              </a:ext>
            </a:extLst>
          </p:cNvPr>
          <p:cNvSpPr>
            <a:spLocks noGrp="1"/>
          </p:cNvSpPr>
          <p:nvPr>
            <p:ph type="dt" sz="half" idx="10"/>
          </p:nvPr>
        </p:nvSpPr>
        <p:spPr/>
        <p:txBody>
          <a:bodyPr/>
          <a:lstStyle/>
          <a:p>
            <a:fld id="{FF9E8E8B-93E6-4D3A-BAB6-DEC0976A5A85}" type="datetime1">
              <a:rPr lang="en-US" smtClean="0"/>
              <a:pPr/>
              <a:t>7/25/2020</a:t>
            </a:fld>
            <a:endParaRPr lang="en-US" dirty="0"/>
          </a:p>
        </p:txBody>
      </p:sp>
      <p:sp>
        <p:nvSpPr>
          <p:cNvPr id="3" name="Slide Number Placeholder 2">
            <a:extLst>
              <a:ext uri="{FF2B5EF4-FFF2-40B4-BE49-F238E27FC236}">
                <a16:creationId xmlns="" xmlns:a16="http://schemas.microsoft.com/office/drawing/2014/main" id="{12DC0274-0824-476B-8A00-BE924280DC5B}"/>
              </a:ext>
            </a:extLst>
          </p:cNvPr>
          <p:cNvSpPr>
            <a:spLocks noGrp="1"/>
          </p:cNvSpPr>
          <p:nvPr>
            <p:ph type="sldNum" sz="quarter" idx="12"/>
          </p:nvPr>
        </p:nvSpPr>
        <p:spPr/>
        <p:txBody>
          <a:bodyPr/>
          <a:lstStyle/>
          <a:p>
            <a:fld id="{4201639E-FD42-4A1D-909F-272B6E9219A6}" type="slidenum">
              <a:rPr lang="en-US" smtClean="0"/>
              <a:pPr/>
              <a:t>4</a:t>
            </a:fld>
            <a:endParaRPr lang="en-US" dirty="0"/>
          </a:p>
        </p:txBody>
      </p:sp>
      <p:pic>
        <p:nvPicPr>
          <p:cNvPr id="9" name="Picture 8">
            <a:extLst>
              <a:ext uri="{FF2B5EF4-FFF2-40B4-BE49-F238E27FC236}">
                <a16:creationId xmlns="" xmlns:a16="http://schemas.microsoft.com/office/drawing/2014/main" id="{B6F3CD29-1606-46F3-BB1F-F4182C34713A}"/>
              </a:ext>
            </a:extLst>
          </p:cNvPr>
          <p:cNvPicPr>
            <a:picLocks noChangeAspect="1"/>
          </p:cNvPicPr>
          <p:nvPr/>
        </p:nvPicPr>
        <p:blipFill>
          <a:blip r:embed="rId2" cstate="print"/>
          <a:stretch>
            <a:fillRect/>
          </a:stretch>
        </p:blipFill>
        <p:spPr>
          <a:xfrm>
            <a:off x="0" y="1673"/>
            <a:ext cx="12192000" cy="6854653"/>
          </a:xfrm>
          <a:prstGeom prst="rect">
            <a:avLst/>
          </a:prstGeom>
        </p:spPr>
      </p:pic>
    </p:spTree>
    <p:extLst>
      <p:ext uri="{BB962C8B-B14F-4D97-AF65-F5344CB8AC3E}">
        <p14:creationId xmlns="" xmlns:p14="http://schemas.microsoft.com/office/powerpoint/2010/main" val="1824518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Improving public trust</a:t>
            </a: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5</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2331782905"/>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73199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Improving public trust</a:t>
            </a: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6</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4055784765"/>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21061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A18662-ED86-462D-A620-19439E60C12D}"/>
              </a:ext>
            </a:extLst>
          </p:cNvPr>
          <p:cNvSpPr>
            <a:spLocks noGrp="1"/>
          </p:cNvSpPr>
          <p:nvPr>
            <p:ph type="title"/>
          </p:nvPr>
        </p:nvSpPr>
        <p:spPr>
          <a:xfrm>
            <a:off x="838200" y="136525"/>
            <a:ext cx="10515600" cy="1554163"/>
          </a:xfrm>
        </p:spPr>
        <p:txBody>
          <a:bodyPr/>
          <a:lstStyle/>
          <a:p>
            <a:r>
              <a:rPr lang="en-US" b="1" dirty="0"/>
              <a:t>Why is this important</a:t>
            </a:r>
            <a:endParaRPr lang="en-US" dirty="0"/>
          </a:p>
        </p:txBody>
      </p:sp>
      <p:sp>
        <p:nvSpPr>
          <p:cNvPr id="3" name="Content Placeholder 2">
            <a:extLst>
              <a:ext uri="{FF2B5EF4-FFF2-40B4-BE49-F238E27FC236}">
                <a16:creationId xmlns="" xmlns:a16="http://schemas.microsoft.com/office/drawing/2014/main" id="{0D35DBBB-D597-4D61-A896-6E2C6317A4BF}"/>
              </a:ext>
            </a:extLst>
          </p:cNvPr>
          <p:cNvSpPr>
            <a:spLocks noGrp="1"/>
          </p:cNvSpPr>
          <p:nvPr>
            <p:ph idx="1"/>
          </p:nvPr>
        </p:nvSpPr>
        <p:spPr>
          <a:xfrm>
            <a:off x="251791" y="1252026"/>
            <a:ext cx="11661913" cy="5104324"/>
          </a:xfrm>
        </p:spPr>
        <p:txBody>
          <a:bodyPr/>
          <a:lstStyle/>
          <a:p>
            <a:pPr marL="0" indent="0">
              <a:buNone/>
            </a:pPr>
            <a:r>
              <a:rPr lang="en-US" u="sng" dirty="0"/>
              <a:t>Current Charter</a:t>
            </a:r>
          </a:p>
          <a:p>
            <a:pPr marL="0" indent="0">
              <a:buNone/>
            </a:pPr>
            <a:r>
              <a:rPr lang="en-US" sz="2000" dirty="0"/>
              <a:t>11 Commissioners (7-4) with options to appoint more/all</a:t>
            </a:r>
          </a:p>
          <a:p>
            <a:pPr marL="0" indent="0">
              <a:buNone/>
            </a:pPr>
            <a:r>
              <a:rPr lang="en-US" sz="4000" u="sng" dirty="0"/>
              <a:t>Elected</a:t>
            </a:r>
            <a:r>
              <a:rPr lang="en-US" sz="4000" dirty="0"/>
              <a:t> - </a:t>
            </a:r>
            <a:r>
              <a:rPr lang="en-US" sz="4000" u="sng" dirty="0"/>
              <a:t>Appointed</a:t>
            </a:r>
            <a:r>
              <a:rPr lang="en-US" sz="4000" dirty="0"/>
              <a:t>		</a:t>
            </a:r>
            <a:r>
              <a:rPr lang="en-US" sz="4000" u="sng" dirty="0"/>
              <a:t>Appointments Allowed</a:t>
            </a:r>
          </a:p>
        </p:txBody>
      </p:sp>
      <p:sp>
        <p:nvSpPr>
          <p:cNvPr id="4" name="Date Placeholder 3">
            <a:extLst>
              <a:ext uri="{FF2B5EF4-FFF2-40B4-BE49-F238E27FC236}">
                <a16:creationId xmlns="" xmlns:a16="http://schemas.microsoft.com/office/drawing/2014/main" id="{CFCB22FD-6DA1-4FD6-80DE-A8DBFC9C81D9}"/>
              </a:ext>
            </a:extLst>
          </p:cNvPr>
          <p:cNvSpPr>
            <a:spLocks noGrp="1"/>
          </p:cNvSpPr>
          <p:nvPr>
            <p:ph type="dt" sz="half" idx="10"/>
          </p:nvPr>
        </p:nvSpPr>
        <p:spPr>
          <a:xfrm>
            <a:off x="838201" y="6317395"/>
            <a:ext cx="2743200" cy="365125"/>
          </a:xfrm>
        </p:spPr>
        <p:txBody>
          <a:bodyPr/>
          <a:lstStyle/>
          <a:p>
            <a:fld id="{E0CF60AE-BE48-4A00-A906-20F6050069F2}" type="datetime1">
              <a:rPr lang="en-US" smtClean="0"/>
              <a:pPr/>
              <a:t>7/25/2020</a:t>
            </a:fld>
            <a:endParaRPr lang="en-US" dirty="0"/>
          </a:p>
        </p:txBody>
      </p:sp>
      <p:sp>
        <p:nvSpPr>
          <p:cNvPr id="5" name="Slide Number Placeholder 4">
            <a:extLst>
              <a:ext uri="{FF2B5EF4-FFF2-40B4-BE49-F238E27FC236}">
                <a16:creationId xmlns="" xmlns:a16="http://schemas.microsoft.com/office/drawing/2014/main" id="{75A2B54B-3BBB-4295-95D0-AB7B2F1559E9}"/>
              </a:ext>
            </a:extLst>
          </p:cNvPr>
          <p:cNvSpPr>
            <a:spLocks noGrp="1"/>
          </p:cNvSpPr>
          <p:nvPr>
            <p:ph type="sldNum" sz="quarter" idx="12"/>
          </p:nvPr>
        </p:nvSpPr>
        <p:spPr/>
        <p:txBody>
          <a:bodyPr/>
          <a:lstStyle/>
          <a:p>
            <a:fld id="{4201639E-FD42-4A1D-909F-272B6E9219A6}" type="slidenum">
              <a:rPr lang="en-US" smtClean="0"/>
              <a:pPr/>
              <a:t>7</a:t>
            </a:fld>
            <a:endParaRPr lang="en-US" dirty="0"/>
          </a:p>
        </p:txBody>
      </p:sp>
      <p:pic>
        <p:nvPicPr>
          <p:cNvPr id="10" name="Graphic 9" descr="Man">
            <a:extLst>
              <a:ext uri="{FF2B5EF4-FFF2-40B4-BE49-F238E27FC236}">
                <a16:creationId xmlns="" xmlns:a16="http://schemas.microsoft.com/office/drawing/2014/main" id="{1110EBF8-0426-4633-99B7-19B2BA8E61F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3000042"/>
            <a:ext cx="770206" cy="770206"/>
          </a:xfrm>
          <a:prstGeom prst="rect">
            <a:avLst/>
          </a:prstGeom>
        </p:spPr>
      </p:pic>
      <p:pic>
        <p:nvPicPr>
          <p:cNvPr id="11" name="Graphic 10" descr="Man">
            <a:extLst>
              <a:ext uri="{FF2B5EF4-FFF2-40B4-BE49-F238E27FC236}">
                <a16:creationId xmlns="" xmlns:a16="http://schemas.microsoft.com/office/drawing/2014/main" id="{6FE44D77-B350-4F76-8627-17BEF20B4F1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439595" y="2985188"/>
            <a:ext cx="770206" cy="770206"/>
          </a:xfrm>
          <a:prstGeom prst="rect">
            <a:avLst/>
          </a:prstGeom>
        </p:spPr>
      </p:pic>
      <p:pic>
        <p:nvPicPr>
          <p:cNvPr id="12" name="Graphic 11" descr="Man">
            <a:extLst>
              <a:ext uri="{FF2B5EF4-FFF2-40B4-BE49-F238E27FC236}">
                <a16:creationId xmlns="" xmlns:a16="http://schemas.microsoft.com/office/drawing/2014/main" id="{BD0D85E9-47B5-4A81-BB74-672143AD79A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3818162"/>
            <a:ext cx="770206" cy="770206"/>
          </a:xfrm>
          <a:prstGeom prst="rect">
            <a:avLst/>
          </a:prstGeom>
        </p:spPr>
      </p:pic>
      <p:pic>
        <p:nvPicPr>
          <p:cNvPr id="13" name="Graphic 12" descr="Man">
            <a:extLst>
              <a:ext uri="{FF2B5EF4-FFF2-40B4-BE49-F238E27FC236}">
                <a16:creationId xmlns="" xmlns:a16="http://schemas.microsoft.com/office/drawing/2014/main" id="{1741DDD6-C215-48C8-A3B5-395522D33011}"/>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387247" y="3883599"/>
            <a:ext cx="770206" cy="770206"/>
          </a:xfrm>
          <a:prstGeom prst="rect">
            <a:avLst/>
          </a:prstGeom>
        </p:spPr>
      </p:pic>
      <p:pic>
        <p:nvPicPr>
          <p:cNvPr id="14" name="Graphic 13" descr="Man">
            <a:extLst>
              <a:ext uri="{FF2B5EF4-FFF2-40B4-BE49-F238E27FC236}">
                <a16:creationId xmlns="" xmlns:a16="http://schemas.microsoft.com/office/drawing/2014/main" id="{A2F637A8-8322-4BFA-8D89-422F815EBEF6}"/>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4733293"/>
            <a:ext cx="770206" cy="770206"/>
          </a:xfrm>
          <a:prstGeom prst="rect">
            <a:avLst/>
          </a:prstGeom>
        </p:spPr>
      </p:pic>
      <p:pic>
        <p:nvPicPr>
          <p:cNvPr id="15" name="Graphic 14" descr="Man">
            <a:extLst>
              <a:ext uri="{FF2B5EF4-FFF2-40B4-BE49-F238E27FC236}">
                <a16:creationId xmlns="" xmlns:a16="http://schemas.microsoft.com/office/drawing/2014/main" id="{68C2D3A7-1774-48F6-898E-88D328CDE65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387247" y="4707224"/>
            <a:ext cx="770206" cy="770206"/>
          </a:xfrm>
          <a:prstGeom prst="rect">
            <a:avLst/>
          </a:prstGeom>
        </p:spPr>
      </p:pic>
      <p:pic>
        <p:nvPicPr>
          <p:cNvPr id="16" name="Graphic 15" descr="Man">
            <a:extLst>
              <a:ext uri="{FF2B5EF4-FFF2-40B4-BE49-F238E27FC236}">
                <a16:creationId xmlns="" xmlns:a16="http://schemas.microsoft.com/office/drawing/2014/main" id="{798113D2-B986-401E-9A7E-0067ACC4D848}"/>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75759" y="5573258"/>
            <a:ext cx="770206" cy="770206"/>
          </a:xfrm>
          <a:prstGeom prst="rect">
            <a:avLst/>
          </a:prstGeom>
        </p:spPr>
      </p:pic>
      <p:pic>
        <p:nvPicPr>
          <p:cNvPr id="17" name="Graphic 16" descr="Man">
            <a:extLst>
              <a:ext uri="{FF2B5EF4-FFF2-40B4-BE49-F238E27FC236}">
                <a16:creationId xmlns="" xmlns:a16="http://schemas.microsoft.com/office/drawing/2014/main" id="{8CFE4F5B-CE2D-4B48-BEDF-6C88A79151CB}"/>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3016440"/>
            <a:ext cx="770206" cy="770206"/>
          </a:xfrm>
          <a:prstGeom prst="rect">
            <a:avLst/>
          </a:prstGeom>
        </p:spPr>
      </p:pic>
      <p:pic>
        <p:nvPicPr>
          <p:cNvPr id="18" name="Graphic 17" descr="Man">
            <a:extLst>
              <a:ext uri="{FF2B5EF4-FFF2-40B4-BE49-F238E27FC236}">
                <a16:creationId xmlns="" xmlns:a16="http://schemas.microsoft.com/office/drawing/2014/main" id="{2928A793-0BB3-4212-BFCF-6E0A4994DFE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3849590"/>
            <a:ext cx="770206" cy="770206"/>
          </a:xfrm>
          <a:prstGeom prst="rect">
            <a:avLst/>
          </a:prstGeom>
        </p:spPr>
      </p:pic>
      <p:pic>
        <p:nvPicPr>
          <p:cNvPr id="19" name="Graphic 18" descr="Man">
            <a:extLst>
              <a:ext uri="{FF2B5EF4-FFF2-40B4-BE49-F238E27FC236}">
                <a16:creationId xmlns="" xmlns:a16="http://schemas.microsoft.com/office/drawing/2014/main" id="{E548B453-E652-4A4E-9FD4-A9ECD572F9D7}"/>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4778107"/>
            <a:ext cx="770206" cy="770206"/>
          </a:xfrm>
          <a:prstGeom prst="rect">
            <a:avLst/>
          </a:prstGeom>
        </p:spPr>
      </p:pic>
      <p:pic>
        <p:nvPicPr>
          <p:cNvPr id="21" name="Graphic 20" descr="Man">
            <a:extLst>
              <a:ext uri="{FF2B5EF4-FFF2-40B4-BE49-F238E27FC236}">
                <a16:creationId xmlns="" xmlns:a16="http://schemas.microsoft.com/office/drawing/2014/main" id="{F7FD1C52-CEEB-4F1B-9EAE-3427A0FC5B08}"/>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923929" y="2980965"/>
            <a:ext cx="770206" cy="770206"/>
          </a:xfrm>
          <a:prstGeom prst="rect">
            <a:avLst/>
          </a:prstGeom>
        </p:spPr>
      </p:pic>
      <p:pic>
        <p:nvPicPr>
          <p:cNvPr id="22" name="Graphic 21" descr="Man">
            <a:extLst>
              <a:ext uri="{FF2B5EF4-FFF2-40B4-BE49-F238E27FC236}">
                <a16:creationId xmlns="" xmlns:a16="http://schemas.microsoft.com/office/drawing/2014/main" id="{1943FA08-CB0E-44F8-BA16-8BF0E7CAB4BF}"/>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902669" y="3849590"/>
            <a:ext cx="770206" cy="770206"/>
          </a:xfrm>
          <a:prstGeom prst="rect">
            <a:avLst/>
          </a:prstGeom>
        </p:spPr>
      </p:pic>
      <p:pic>
        <p:nvPicPr>
          <p:cNvPr id="23" name="Graphic 22" descr="Man">
            <a:extLst>
              <a:ext uri="{FF2B5EF4-FFF2-40B4-BE49-F238E27FC236}">
                <a16:creationId xmlns="" xmlns:a16="http://schemas.microsoft.com/office/drawing/2014/main" id="{3C6C3E66-E84F-43A5-AA91-0F3E08895E8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899338" y="4785117"/>
            <a:ext cx="770206" cy="770206"/>
          </a:xfrm>
          <a:prstGeom prst="rect">
            <a:avLst/>
          </a:prstGeom>
        </p:spPr>
      </p:pic>
      <p:pic>
        <p:nvPicPr>
          <p:cNvPr id="24" name="Graphic 23" descr="Man">
            <a:extLst>
              <a:ext uri="{FF2B5EF4-FFF2-40B4-BE49-F238E27FC236}">
                <a16:creationId xmlns="" xmlns:a16="http://schemas.microsoft.com/office/drawing/2014/main" id="{68E235B3-469F-4E21-8BB5-FA1CA9ABAA9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5622888"/>
            <a:ext cx="770206" cy="770206"/>
          </a:xfrm>
          <a:prstGeom prst="rect">
            <a:avLst/>
          </a:prstGeom>
        </p:spPr>
      </p:pic>
      <p:pic>
        <p:nvPicPr>
          <p:cNvPr id="25" name="Graphic 24" descr="Man">
            <a:extLst>
              <a:ext uri="{FF2B5EF4-FFF2-40B4-BE49-F238E27FC236}">
                <a16:creationId xmlns="" xmlns:a16="http://schemas.microsoft.com/office/drawing/2014/main" id="{EB6987CD-0DAD-431F-A744-213302C5F08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868497" y="5668805"/>
            <a:ext cx="770206" cy="770206"/>
          </a:xfrm>
          <a:prstGeom prst="rect">
            <a:avLst/>
          </a:prstGeom>
        </p:spPr>
      </p:pic>
      <p:pic>
        <p:nvPicPr>
          <p:cNvPr id="27" name="Graphic 26" descr="Man">
            <a:extLst>
              <a:ext uri="{FF2B5EF4-FFF2-40B4-BE49-F238E27FC236}">
                <a16:creationId xmlns="" xmlns:a16="http://schemas.microsoft.com/office/drawing/2014/main" id="{B020CEAB-231A-4B22-ABD5-D6C540B87CD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008177" y="2980965"/>
            <a:ext cx="770206" cy="770206"/>
          </a:xfrm>
          <a:prstGeom prst="rect">
            <a:avLst/>
          </a:prstGeom>
        </p:spPr>
      </p:pic>
      <p:pic>
        <p:nvPicPr>
          <p:cNvPr id="28" name="Graphic 27" descr="Man">
            <a:extLst>
              <a:ext uri="{FF2B5EF4-FFF2-40B4-BE49-F238E27FC236}">
                <a16:creationId xmlns="" xmlns:a16="http://schemas.microsoft.com/office/drawing/2014/main" id="{4F2350DD-52AC-4DC4-BF1D-474FF00995C3}"/>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008177" y="3868850"/>
            <a:ext cx="770206" cy="770206"/>
          </a:xfrm>
          <a:prstGeom prst="rect">
            <a:avLst/>
          </a:prstGeom>
        </p:spPr>
      </p:pic>
      <p:pic>
        <p:nvPicPr>
          <p:cNvPr id="29" name="Graphic 28" descr="Man">
            <a:extLst>
              <a:ext uri="{FF2B5EF4-FFF2-40B4-BE49-F238E27FC236}">
                <a16:creationId xmlns="" xmlns:a16="http://schemas.microsoft.com/office/drawing/2014/main" id="{C241E1FA-3574-443E-A2DB-A20C1B89D11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141125" y="4852682"/>
            <a:ext cx="770206" cy="770206"/>
          </a:xfrm>
          <a:prstGeom prst="rect">
            <a:avLst/>
          </a:prstGeom>
        </p:spPr>
      </p:pic>
      <p:pic>
        <p:nvPicPr>
          <p:cNvPr id="30" name="Graphic 29" descr="Man">
            <a:extLst>
              <a:ext uri="{FF2B5EF4-FFF2-40B4-BE49-F238E27FC236}">
                <a16:creationId xmlns="" xmlns:a16="http://schemas.microsoft.com/office/drawing/2014/main" id="{F1D15B1C-B3D1-4708-BD13-AE2D5A9888A0}"/>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096000" y="3000042"/>
            <a:ext cx="770206" cy="770206"/>
          </a:xfrm>
          <a:prstGeom prst="rect">
            <a:avLst/>
          </a:prstGeom>
        </p:spPr>
      </p:pic>
      <p:pic>
        <p:nvPicPr>
          <p:cNvPr id="31" name="Graphic 30" descr="Man">
            <a:extLst>
              <a:ext uri="{FF2B5EF4-FFF2-40B4-BE49-F238E27FC236}">
                <a16:creationId xmlns="" xmlns:a16="http://schemas.microsoft.com/office/drawing/2014/main" id="{5F61C6DB-BBEA-4900-88EA-6C1DCB8D261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126304" y="3883599"/>
            <a:ext cx="770206" cy="770206"/>
          </a:xfrm>
          <a:prstGeom prst="rect">
            <a:avLst/>
          </a:prstGeom>
        </p:spPr>
      </p:pic>
      <p:pic>
        <p:nvPicPr>
          <p:cNvPr id="32" name="Graphic 31" descr="Man">
            <a:extLst>
              <a:ext uri="{FF2B5EF4-FFF2-40B4-BE49-F238E27FC236}">
                <a16:creationId xmlns="" xmlns:a16="http://schemas.microsoft.com/office/drawing/2014/main" id="{444DE013-279C-4851-99FD-495CF078A62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7999579" y="4788861"/>
            <a:ext cx="770206" cy="770206"/>
          </a:xfrm>
          <a:prstGeom prst="rect">
            <a:avLst/>
          </a:prstGeom>
        </p:spPr>
      </p:pic>
      <p:pic>
        <p:nvPicPr>
          <p:cNvPr id="33" name="Graphic 32" descr="Man">
            <a:extLst>
              <a:ext uri="{FF2B5EF4-FFF2-40B4-BE49-F238E27FC236}">
                <a16:creationId xmlns="" xmlns:a16="http://schemas.microsoft.com/office/drawing/2014/main" id="{E9D467D4-6306-486B-A34A-344AD3F163E1}"/>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7131404" y="5634629"/>
            <a:ext cx="770206" cy="770206"/>
          </a:xfrm>
          <a:prstGeom prst="rect">
            <a:avLst/>
          </a:prstGeom>
        </p:spPr>
      </p:pic>
    </p:spTree>
    <p:extLst>
      <p:ext uri="{BB962C8B-B14F-4D97-AF65-F5344CB8AC3E}">
        <p14:creationId xmlns="" xmlns:p14="http://schemas.microsoft.com/office/powerpoint/2010/main" val="17153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9"/>
                                          </p:stCondLst>
                                        </p:cTn>
                                        <p:tgtEl>
                                          <p:spTgt spid="1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1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4"/>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Improving public </a:t>
            </a:r>
            <a:r>
              <a:rPr lang="en-US" sz="4800" dirty="0" smtClean="0">
                <a:solidFill>
                  <a:srgbClr val="FFFFFF"/>
                </a:solidFill>
              </a:rPr>
              <a:t>trust</a:t>
            </a:r>
            <a:br>
              <a:rPr lang="en-US" sz="4800" dirty="0" smtClean="0">
                <a:solidFill>
                  <a:srgbClr val="FFFFFF"/>
                </a:solidFill>
              </a:rPr>
            </a:br>
            <a:r>
              <a:rPr lang="en-US" sz="4800" dirty="0" smtClean="0">
                <a:solidFill>
                  <a:srgbClr val="FFFFFF"/>
                </a:solidFill>
              </a:rPr>
              <a:t>(Continued)</a:t>
            </a: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8</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2331782905"/>
              </p:ext>
            </p:extLst>
          </p:nvPr>
        </p:nvGraphicFramePr>
        <p:xfrm>
          <a:off x="4837471" y="112976"/>
          <a:ext cx="6973529"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6415548" y="398206"/>
            <a:ext cx="5088194" cy="2677656"/>
          </a:xfrm>
          <a:prstGeom prst="rect">
            <a:avLst/>
          </a:prstGeom>
          <a:noFill/>
        </p:spPr>
        <p:txBody>
          <a:bodyPr wrap="square" rtlCol="0">
            <a:spAutoFit/>
          </a:bodyPr>
          <a:lstStyle/>
          <a:p>
            <a:r>
              <a:rPr lang="en-US" sz="2400" b="1" dirty="0" smtClean="0">
                <a:solidFill>
                  <a:schemeClr val="bg1"/>
                </a:solidFill>
              </a:rPr>
              <a:t>Restore the residency requirement by reclassifying Police officers as appointees of the Chief of Police.</a:t>
            </a:r>
            <a:br>
              <a:rPr lang="en-US" sz="2400" b="1" dirty="0" smtClean="0">
                <a:solidFill>
                  <a:schemeClr val="bg1"/>
                </a:solidFill>
              </a:rPr>
            </a:br>
            <a:r>
              <a:rPr lang="en-US" sz="2400" b="1" dirty="0" smtClean="0">
                <a:solidFill>
                  <a:schemeClr val="bg1"/>
                </a:solidFill>
              </a:rPr>
              <a:t/>
            </a:r>
            <a:br>
              <a:rPr lang="en-US" sz="2400" b="1" dirty="0" smtClean="0">
                <a:solidFill>
                  <a:schemeClr val="bg1"/>
                </a:solidFill>
              </a:rPr>
            </a:br>
            <a:r>
              <a:rPr lang="en-US" sz="2400" b="1" dirty="0" smtClean="0">
                <a:solidFill>
                  <a:schemeClr val="bg1"/>
                </a:solidFill>
              </a:rPr>
              <a:t>Current officers would have a year to establish residency in the City of Detroit. </a:t>
            </a:r>
            <a:r>
              <a:rPr lang="en-US" sz="2400" b="1" dirty="0" smtClean="0">
                <a:solidFill>
                  <a:schemeClr val="bg1"/>
                </a:solidFill>
              </a:rPr>
              <a:t> (7-812, 7-813)</a:t>
            </a:r>
            <a:endParaRPr lang="en-US" sz="2400" b="1" dirty="0">
              <a:solidFill>
                <a:schemeClr val="bg1"/>
              </a:solidFill>
            </a:endParaRPr>
          </a:p>
        </p:txBody>
      </p:sp>
      <p:sp>
        <p:nvSpPr>
          <p:cNvPr id="14" name="TextBox 13"/>
          <p:cNvSpPr txBox="1"/>
          <p:nvPr/>
        </p:nvSpPr>
        <p:spPr>
          <a:xfrm>
            <a:off x="6061588" y="3642852"/>
            <a:ext cx="5737122" cy="2846933"/>
          </a:xfrm>
          <a:prstGeom prst="rect">
            <a:avLst/>
          </a:prstGeom>
          <a:noFill/>
        </p:spPr>
        <p:txBody>
          <a:bodyPr wrap="square" rtlCol="0">
            <a:spAutoFit/>
          </a:bodyPr>
          <a:lstStyle/>
          <a:p>
            <a:r>
              <a:rPr lang="en-US" sz="2000" b="1" dirty="0" smtClean="0">
                <a:solidFill>
                  <a:schemeClr val="bg1"/>
                </a:solidFill>
              </a:rPr>
              <a:t>Prohibit the appointment of officers with a sustained history of excessive force </a:t>
            </a:r>
            <a:r>
              <a:rPr lang="en-US" sz="2000" b="1" dirty="0" smtClean="0">
                <a:solidFill>
                  <a:schemeClr val="bg1"/>
                </a:solidFill>
              </a:rPr>
              <a:t>especially </a:t>
            </a:r>
            <a:r>
              <a:rPr lang="en-US" sz="2000" b="1" dirty="0" smtClean="0">
                <a:solidFill>
                  <a:schemeClr val="bg1"/>
                </a:solidFill>
              </a:rPr>
              <a:t>those with criminal convictions, dismissals, or forced-resignations resulting from the use of force on duty. </a:t>
            </a:r>
            <a:br>
              <a:rPr lang="en-US" sz="2000" b="1" dirty="0" smtClean="0">
                <a:solidFill>
                  <a:schemeClr val="bg1"/>
                </a:solidFill>
              </a:rPr>
            </a:br>
            <a:endParaRPr lang="en-US" sz="2000" b="1" dirty="0" smtClean="0">
              <a:solidFill>
                <a:schemeClr val="bg1"/>
              </a:solidFill>
            </a:endParaRPr>
          </a:p>
          <a:p>
            <a:r>
              <a:rPr lang="en-US" sz="2000" b="1" dirty="0" smtClean="0">
                <a:solidFill>
                  <a:schemeClr val="bg1"/>
                </a:solidFill>
              </a:rPr>
              <a:t>Applicants can appeal a denial to the BOPC, but 7 of the 9 commissioners would need to approve the appointment</a:t>
            </a:r>
            <a:r>
              <a:rPr lang="en-US" sz="2000" b="1" dirty="0" smtClean="0">
                <a:solidFill>
                  <a:schemeClr val="bg1"/>
                </a:solidFill>
              </a:rPr>
              <a:t>. (7-813)</a:t>
            </a:r>
            <a:r>
              <a:rPr lang="en-US" sz="1900" b="1" dirty="0" smtClean="0">
                <a:solidFill>
                  <a:schemeClr val="bg1"/>
                </a:solidFill>
              </a:rPr>
              <a:t/>
            </a:r>
            <a:br>
              <a:rPr lang="en-US" sz="1900" b="1" dirty="0" smtClean="0">
                <a:solidFill>
                  <a:schemeClr val="bg1"/>
                </a:solidFill>
              </a:rPr>
            </a:br>
            <a:endParaRPr lang="en-US" sz="1900" b="1" dirty="0">
              <a:solidFill>
                <a:schemeClr val="bg1"/>
              </a:solidFill>
            </a:endParaRPr>
          </a:p>
        </p:txBody>
      </p:sp>
    </p:spTree>
    <p:extLst>
      <p:ext uri="{BB962C8B-B14F-4D97-AF65-F5344CB8AC3E}">
        <p14:creationId xmlns="" xmlns:p14="http://schemas.microsoft.com/office/powerpoint/2010/main" val="15731999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Ensuring accessible complaint </a:t>
            </a:r>
            <a:r>
              <a:rPr lang="en-US" sz="3600" dirty="0"/>
              <a:t/>
            </a:r>
            <a:br>
              <a:rPr lang="en-US" sz="3600" dirty="0"/>
            </a:b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9</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1532967319"/>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24278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Promoting thorough, fair investigations </a:t>
            </a:r>
            <a:r>
              <a:rPr lang="en-US" sz="4000" dirty="0"/>
              <a:t/>
            </a:r>
            <a:br>
              <a:rPr lang="en-US" sz="4000" dirty="0"/>
            </a:b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5018163" y="804333"/>
            <a:ext cx="6306003" cy="5249334"/>
          </a:xfrm>
        </p:spPr>
        <p:txBody>
          <a:bodyPr anchor="ctr">
            <a:noAutofit/>
          </a:bodyPr>
          <a:lstStyle/>
          <a:p>
            <a:pPr marL="514350" indent="-514350">
              <a:buAutoNum type="arabicParenR"/>
            </a:pPr>
            <a:r>
              <a:rPr lang="en-US" sz="3200" b="1" dirty="0"/>
              <a:t>Require a shorter reporting time by the Chief Investigator, or have the Chief Investigator report the need for time-sensitive subpoena at the next board meeting. </a:t>
            </a:r>
            <a:r>
              <a:rPr lang="en-US" sz="3200" dirty="0"/>
              <a:t>(Section 7-808)</a:t>
            </a:r>
          </a:p>
          <a:p>
            <a:pPr marL="514350" indent="-514350">
              <a:buAutoNum type="arabicParenR"/>
            </a:pPr>
            <a:r>
              <a:rPr lang="en-US" sz="3200" b="1" dirty="0"/>
              <a:t>Complaints must be resolved (and the outcome reported to the complainant) within 30 days</a:t>
            </a:r>
            <a:r>
              <a:rPr lang="en-US" sz="3200" dirty="0"/>
              <a:t>.(Section 7-808)</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10</a:t>
            </a:fld>
            <a:endParaRPr lang="en-US" dirty="0"/>
          </a:p>
        </p:txBody>
      </p:sp>
    </p:spTree>
    <p:extLst>
      <p:ext uri="{BB962C8B-B14F-4D97-AF65-F5344CB8AC3E}">
        <p14:creationId xmlns="" xmlns:p14="http://schemas.microsoft.com/office/powerpoint/2010/main" val="1453134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Promoting thorough, fair investigations </a:t>
            </a:r>
            <a:br>
              <a:rPr lang="en-US" sz="4800" dirty="0">
                <a:solidFill>
                  <a:srgbClr val="FFFFFF"/>
                </a:solidFill>
              </a:rPr>
            </a:br>
            <a:r>
              <a:rPr lang="en-US" sz="4800" dirty="0">
                <a:solidFill>
                  <a:srgbClr val="FFFFFF"/>
                </a:solidFill>
              </a:rPr>
              <a:t>(continued)</a:t>
            </a:r>
            <a:r>
              <a:rPr lang="en-US" sz="4000" dirty="0"/>
              <a:t/>
            </a:r>
            <a:br>
              <a:rPr lang="en-US" sz="4000" dirty="0"/>
            </a:b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arenR"/>
            </a:pPr>
            <a:r>
              <a:rPr lang="en-US" sz="3200" b="1" dirty="0"/>
              <a:t>All city-possessed video and body-cam video shall be made accessible to the Board of Police Commissioners by the subsequent meeting (within 5 business days).</a:t>
            </a:r>
            <a:r>
              <a:rPr lang="en-US" sz="3200" dirty="0"/>
              <a:t> (Section 7-808</a:t>
            </a:r>
            <a:r>
              <a:rPr lang="en-US" sz="3200" dirty="0" smtClean="0"/>
              <a:t>)</a:t>
            </a:r>
            <a:endParaRPr lang="en-US" sz="3200" dirty="0"/>
          </a:p>
          <a:p>
            <a:pPr marL="514350" indent="-514350">
              <a:buFont typeface="+mj-lt"/>
              <a:buAutoNum type="arabicParenR"/>
            </a:pPr>
            <a:r>
              <a:rPr lang="en-US" sz="3200" b="1" dirty="0"/>
              <a:t>All police shootings, and any allegation of police use of force (beyond the existence of an arrest), shall be investigated by the Board of Police Commissioners</a:t>
            </a:r>
            <a:r>
              <a:rPr lang="en-US" sz="3200" dirty="0"/>
              <a:t>. (7-803 </a:t>
            </a:r>
            <a:r>
              <a:rPr lang="en-US" sz="3200" dirty="0" smtClean="0"/>
              <a:t>&amp; 7-808)</a:t>
            </a:r>
            <a:endParaRPr lang="en-US" sz="3200"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11</a:t>
            </a:fld>
            <a:endParaRPr lang="en-US" dirty="0"/>
          </a:p>
        </p:txBody>
      </p:sp>
    </p:spTree>
    <p:extLst>
      <p:ext uri="{BB962C8B-B14F-4D97-AF65-F5344CB8AC3E}">
        <p14:creationId xmlns="" xmlns:p14="http://schemas.microsoft.com/office/powerpoint/2010/main" val="2875583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fontScale="90000"/>
          </a:bodyPr>
          <a:lstStyle/>
          <a:p>
            <a:r>
              <a:rPr lang="en-US" sz="4800" dirty="0">
                <a:solidFill>
                  <a:srgbClr val="FFFFFF"/>
                </a:solidFill>
              </a:rPr>
              <a:t>Promoting thorough, fair investigations </a:t>
            </a:r>
            <a:br>
              <a:rPr lang="en-US" sz="4800" dirty="0">
                <a:solidFill>
                  <a:srgbClr val="FFFFFF"/>
                </a:solidFill>
              </a:rPr>
            </a:br>
            <a:r>
              <a:rPr lang="en-US" sz="4800" dirty="0">
                <a:solidFill>
                  <a:srgbClr val="FFFFFF"/>
                </a:solidFill>
              </a:rPr>
              <a:t>(continued</a:t>
            </a:r>
            <a:r>
              <a:rPr lang="en-US" sz="4800" dirty="0" smtClean="0">
                <a:solidFill>
                  <a:srgbClr val="FFFFFF"/>
                </a:solidFill>
              </a:rPr>
              <a:t>)</a:t>
            </a:r>
            <a:br>
              <a:rPr lang="en-US" sz="4800" dirty="0" smtClean="0">
                <a:solidFill>
                  <a:srgbClr val="FFFFFF"/>
                </a:solidFill>
              </a:rPr>
            </a:br>
            <a:r>
              <a:rPr lang="en-US" sz="4800" dirty="0" smtClean="0">
                <a:solidFill>
                  <a:srgbClr val="FFFFFF"/>
                </a:solidFill>
              </a:rPr>
              <a:t/>
            </a:r>
            <a:br>
              <a:rPr lang="en-US" sz="4800" dirty="0" smtClean="0">
                <a:solidFill>
                  <a:srgbClr val="FFFFFF"/>
                </a:solidFill>
              </a:rPr>
            </a:br>
            <a:r>
              <a:rPr lang="en-US" sz="4800" dirty="0" smtClean="0">
                <a:solidFill>
                  <a:srgbClr val="FFFFFF"/>
                </a:solidFill>
              </a:rPr>
              <a:t>… and transparency …</a:t>
            </a:r>
            <a:r>
              <a:rPr lang="en-US" sz="4000" dirty="0"/>
              <a:t/>
            </a:r>
            <a:br>
              <a:rPr lang="en-US" sz="4000" dirty="0"/>
            </a:b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None/>
            </a:pPr>
            <a:r>
              <a:rPr lang="en-US" sz="3200" b="1" dirty="0" smtClean="0">
                <a:solidFill>
                  <a:schemeClr val="accent1">
                    <a:lumMod val="75000"/>
                  </a:schemeClr>
                </a:solidFill>
              </a:rPr>
              <a:t>3) </a:t>
            </a:r>
            <a:r>
              <a:rPr lang="en-US" sz="3200" b="1" dirty="0" smtClean="0"/>
              <a:t>The Board of Police Commissioners shall post, online, all city-possessed video of all firearm discharges by on-duty police, other than appropriate discharges at a training center or gun range within 48 hours of receiving it. </a:t>
            </a:r>
            <a:r>
              <a:rPr lang="en-US" sz="3200" dirty="0" smtClean="0"/>
              <a:t>(Section 7-808)</a:t>
            </a:r>
            <a:endParaRPr lang="en-US" sz="3200"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12</a:t>
            </a:fld>
            <a:endParaRPr lang="en-US" dirty="0"/>
          </a:p>
        </p:txBody>
      </p:sp>
    </p:spTree>
    <p:extLst>
      <p:ext uri="{BB962C8B-B14F-4D97-AF65-F5344CB8AC3E}">
        <p14:creationId xmlns="" xmlns:p14="http://schemas.microsoft.com/office/powerpoint/2010/main" val="2875583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Increasing transparency </a:t>
            </a:r>
            <a:r>
              <a:rPr lang="en-US" sz="5400" dirty="0"/>
              <a:t/>
            </a:r>
            <a:br>
              <a:rPr lang="en-US" sz="54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rmAutofit fontScale="77500" lnSpcReduction="20000"/>
          </a:bodyPr>
          <a:lstStyle/>
          <a:p>
            <a:pPr marL="742950" indent="-742950">
              <a:buFont typeface="+mj-lt"/>
              <a:buAutoNum type="arabicParenR"/>
            </a:pPr>
            <a:r>
              <a:rPr lang="en-US" sz="3800" b="1" dirty="0"/>
              <a:t>The Chief of Police shall hold no other office</a:t>
            </a:r>
            <a:r>
              <a:rPr lang="en-US" sz="3800" dirty="0"/>
              <a:t>. (7-805)</a:t>
            </a:r>
          </a:p>
          <a:p>
            <a:pPr marL="742950" indent="-742950">
              <a:buFont typeface="+mj-lt"/>
              <a:buAutoNum type="arabicParenR"/>
            </a:pPr>
            <a:r>
              <a:rPr lang="en-US" sz="3800" b="1" dirty="0"/>
              <a:t>Have the Board of Police Commissioners choose the Police Chief</a:t>
            </a:r>
            <a:r>
              <a:rPr lang="en-US" sz="3800" dirty="0"/>
              <a:t> (Section 7-805)</a:t>
            </a:r>
          </a:p>
          <a:p>
            <a:pPr marL="742950" indent="-742950">
              <a:buFont typeface="+mj-lt"/>
              <a:buAutoNum type="arabicParenR"/>
            </a:pPr>
            <a:r>
              <a:rPr lang="en-US" sz="3800" b="1" dirty="0"/>
              <a:t>Require that commissioners make minutes of all committee meetings and closed sessions available to all other commissioners and that all minutes be made available to the general public.  Identifying and personal information may be redacted unless the involved person approves the release of the information.</a:t>
            </a:r>
            <a:r>
              <a:rPr lang="en-US" sz="3800" dirty="0"/>
              <a:t>  (section 7-803)</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13</a:t>
            </a:fld>
            <a:endParaRPr lang="en-US" dirty="0"/>
          </a:p>
        </p:txBody>
      </p:sp>
    </p:spTree>
    <p:extLst>
      <p:ext uri="{BB962C8B-B14F-4D97-AF65-F5344CB8AC3E}">
        <p14:creationId xmlns="" xmlns:p14="http://schemas.microsoft.com/office/powerpoint/2010/main" val="2475287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Increasing transparency</a:t>
            </a:r>
            <a:br>
              <a:rPr lang="en-US" sz="4800" dirty="0">
                <a:solidFill>
                  <a:srgbClr val="FFFFFF"/>
                </a:solidFill>
              </a:rPr>
            </a:br>
            <a:r>
              <a:rPr lang="en-US" sz="4800" dirty="0">
                <a:solidFill>
                  <a:srgbClr val="FFFFFF"/>
                </a:solidFill>
              </a:rPr>
              <a:t>(continued) </a:t>
            </a:r>
            <a:r>
              <a:rPr lang="en-US" sz="5400" dirty="0"/>
              <a:t/>
            </a:r>
            <a:br>
              <a:rPr lang="en-US" sz="54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rmAutofit fontScale="77500" lnSpcReduction="20000"/>
          </a:bodyPr>
          <a:lstStyle/>
          <a:p>
            <a:pPr marL="514350" indent="-514350">
              <a:buFont typeface="+mj-lt"/>
              <a:buAutoNum type="arabicPeriod"/>
            </a:pPr>
            <a:r>
              <a:rPr lang="en-US" sz="4100" b="1" dirty="0"/>
              <a:t>Have qualified citizens shadow the commissioners for one year.</a:t>
            </a:r>
            <a:r>
              <a:rPr lang="en-US" sz="4100" dirty="0"/>
              <a:t>  (Section 7-804)</a:t>
            </a:r>
          </a:p>
          <a:p>
            <a:pPr marL="514350" indent="-514350">
              <a:buFont typeface="+mj-lt"/>
              <a:buAutoNum type="arabicPeriod"/>
            </a:pPr>
            <a:r>
              <a:rPr lang="en-US" sz="4100" b="1" dirty="0"/>
              <a:t>Require police officers to live in Detroit as a condition of employment.</a:t>
            </a:r>
            <a:r>
              <a:rPr lang="en-US" sz="4100" dirty="0"/>
              <a:t>  (Section 7-812)</a:t>
            </a:r>
          </a:p>
          <a:p>
            <a:pPr marL="514350" indent="-514350">
              <a:buFont typeface="+mj-lt"/>
              <a:buAutoNum type="arabicPeriod"/>
            </a:pPr>
            <a:r>
              <a:rPr lang="en-US" sz="4100" b="1" dirty="0"/>
              <a:t>Add a third staff category: Member Staff. Each board member shall have a part-time staff member to help the member address constituent concerns and assist the member in the performance of his or her duties.</a:t>
            </a:r>
            <a:r>
              <a:rPr lang="en-US" sz="4100" dirty="0"/>
              <a:t> (Section 7-804)</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14</a:t>
            </a:fld>
            <a:endParaRPr lang="en-US" dirty="0"/>
          </a:p>
        </p:txBody>
      </p:sp>
    </p:spTree>
    <p:extLst>
      <p:ext uri="{BB962C8B-B14F-4D97-AF65-F5344CB8AC3E}">
        <p14:creationId xmlns="" xmlns:p14="http://schemas.microsoft.com/office/powerpoint/2010/main" val="8387672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Deterring police misconduct</a:t>
            </a: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3200" b="1" dirty="0"/>
              <a:t>Permit the BOPC to establish policies, rules and regulations without Mayoral consent. </a:t>
            </a:r>
            <a:r>
              <a:rPr lang="en-US" sz="3200" dirty="0"/>
              <a:t>(Section 7-803)</a:t>
            </a:r>
          </a:p>
          <a:p>
            <a:pPr marL="514350" indent="-514350">
              <a:buFont typeface="+mj-lt"/>
              <a:buAutoNum type="arabicPeriod"/>
            </a:pPr>
            <a:r>
              <a:rPr lang="en-US" sz="3200" b="1" dirty="0"/>
              <a:t>Each commissioner shall have a budget and a dedicated office space (room or cubicle) in which to meet with constituents and securely store documents.  The office space shall be equipped with a networked computer</a:t>
            </a:r>
            <a:r>
              <a:rPr lang="en-US" sz="3200" dirty="0"/>
              <a:t>. (7-802)</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15</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smtClean="0">
                <a:solidFill>
                  <a:srgbClr val="FFFFFF"/>
                </a:solidFill>
              </a:rPr>
              <a:t>Deterring </a:t>
            </a:r>
            <a:r>
              <a:rPr lang="en-US" sz="4800" dirty="0">
                <a:solidFill>
                  <a:srgbClr val="FFFFFF"/>
                </a:solidFill>
              </a:rPr>
              <a:t>police </a:t>
            </a:r>
            <a:r>
              <a:rPr lang="en-US" sz="4800" dirty="0" smtClean="0">
                <a:solidFill>
                  <a:srgbClr val="FFFFFF"/>
                </a:solidFill>
              </a:rPr>
              <a:t>misconduct</a:t>
            </a:r>
            <a:br>
              <a:rPr lang="en-US" sz="4800" dirty="0" smtClean="0">
                <a:solidFill>
                  <a:srgbClr val="FFFFFF"/>
                </a:solidFill>
              </a:rPr>
            </a:br>
            <a:r>
              <a:rPr lang="en-US" sz="4800" dirty="0" smtClean="0">
                <a:solidFill>
                  <a:srgbClr val="FFFFFF"/>
                </a:solidFill>
              </a:rPr>
              <a:t/>
            </a:r>
            <a:br>
              <a:rPr lang="en-US" sz="4800" dirty="0" smtClean="0">
                <a:solidFill>
                  <a:srgbClr val="FFFFFF"/>
                </a:solidFill>
              </a:rPr>
            </a:br>
            <a:r>
              <a:rPr lang="en-US" sz="4800" dirty="0" smtClean="0">
                <a:solidFill>
                  <a:srgbClr val="FFFFFF"/>
                </a:solidFill>
              </a:rPr>
              <a:t>(Required training)</a:t>
            </a: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427703"/>
            <a:ext cx="6306003" cy="5781368"/>
          </a:xfrm>
        </p:spPr>
        <p:txBody>
          <a:bodyPr anchor="ctr">
            <a:noAutofit/>
          </a:bodyPr>
          <a:lstStyle/>
          <a:p>
            <a:pPr marL="514350" indent="-514350">
              <a:buNone/>
            </a:pPr>
            <a:r>
              <a:rPr lang="en-US" sz="3200" b="1" dirty="0" smtClean="0">
                <a:solidFill>
                  <a:schemeClr val="accent1">
                    <a:lumMod val="75000"/>
                  </a:schemeClr>
                </a:solidFill>
              </a:rPr>
              <a:t>3.  </a:t>
            </a:r>
            <a:r>
              <a:rPr lang="en-US" sz="3200" b="1" dirty="0" smtClean="0"/>
              <a:t>Appointees will be required to complete training at the Detroit Police Training Academy. The Detroit Police Department may provide loans to cover tuition at the academy, and some or all of the debt may be forgiven based upon the appointees years of service with the Detroit Police Department. All debt forgiveness criteria is subject to approval by the Board of Police Commissioners.</a:t>
            </a:r>
            <a:r>
              <a:rPr lang="en-US" sz="3200" dirty="0" smtClean="0"/>
              <a:t> </a:t>
            </a:r>
            <a:r>
              <a:rPr lang="en-US" sz="3200" dirty="0"/>
              <a:t>(</a:t>
            </a:r>
            <a:r>
              <a:rPr lang="en-US" sz="3200" dirty="0" smtClean="0"/>
              <a:t>7-812</a:t>
            </a:r>
            <a:r>
              <a:rPr lang="en-US" sz="3200" dirty="0"/>
              <a:t>)</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16</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smtClean="0">
                <a:solidFill>
                  <a:srgbClr val="FFFFFF"/>
                </a:solidFill>
              </a:rPr>
              <a:t>End SYSTEMIC</a:t>
            </a:r>
            <a:br>
              <a:rPr lang="en-US" sz="4800" dirty="0" smtClean="0">
                <a:solidFill>
                  <a:srgbClr val="FFFFFF"/>
                </a:solidFill>
              </a:rPr>
            </a:br>
            <a:r>
              <a:rPr lang="en-US" sz="4800" dirty="0" smtClean="0">
                <a:solidFill>
                  <a:srgbClr val="FFFFFF"/>
                </a:solidFill>
              </a:rPr>
              <a:t>PROTECTIONS</a:t>
            </a:r>
            <a:br>
              <a:rPr lang="en-US" sz="4800" dirty="0" smtClean="0">
                <a:solidFill>
                  <a:srgbClr val="FFFFFF"/>
                </a:solidFill>
              </a:rPr>
            </a:br>
            <a:r>
              <a:rPr lang="en-US" sz="4800" dirty="0" smtClean="0">
                <a:solidFill>
                  <a:srgbClr val="FFFFFF"/>
                </a:solidFill>
              </a:rPr>
              <a:t>OF  </a:t>
            </a:r>
            <a:r>
              <a:rPr lang="en-US" sz="4800" dirty="0">
                <a:solidFill>
                  <a:srgbClr val="FFFFFF"/>
                </a:solidFill>
              </a:rPr>
              <a:t>police misconduct</a:t>
            </a: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2800" b="1" u="sng" dirty="0" smtClean="0"/>
              <a:t>Add to Article 7, Chapter 8 of the charter as section 7-819</a:t>
            </a:r>
            <a:r>
              <a:rPr lang="en-US" sz="2800" b="1" dirty="0" smtClean="0"/>
              <a:t>: All contracts entered into or renegotiated by the Detroit Police Department, after the enactment of this charter, must have the clause, 'Nothing here-in shall be construed to permit violations of the Detroit City Charter, and any language here-in that violates the Detroit City Charter shall be void.' Any contracts between the Detroit Police Department and contractors, labor unions, or other parties, that omits this clause, shall be void."</a:t>
            </a:r>
            <a:endParaRPr lang="en-US" sz="2800"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17</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smtClean="0">
                <a:solidFill>
                  <a:srgbClr val="FFFFFF"/>
                </a:solidFill>
              </a:rPr>
              <a:t>End THE USE OF POTENTIALLY LETHAL RESTRAINTS FOR NON-DEFENSIVE PURPOSES</a:t>
            </a: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2000" b="1" u="sng" dirty="0" smtClean="0"/>
              <a:t>Add to Section 7-807 Discipline</a:t>
            </a:r>
            <a:r>
              <a:rPr lang="en-US" b="1" dirty="0" smtClean="0"/>
              <a:t>: "Police may only engage in the following actions for protection of themselves or the public, under circumstances identical to those under which any civilian would also be permitted to do so, with the same burden of proof requirements: Holds or means of restraint that impair respiration including choke holds, sustained chest compression, or compressing blood vessels in a manner that prevents oxygen from reaching the brain. Punching with a closed fist in a manner that is likely to cause injury. Violation of this policy will be grounds for dismissal, and the Detroit Police Department will advise the courts to treat the officer involved with the same due process and standards as would be applied to a civilian acting in a similar manner.</a:t>
            </a:r>
            <a:endParaRPr lang="en-US"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7/25/2020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18</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E8E8B-93E6-4D3A-BAB6-DEC0976A5A85}" type="datetime1">
              <a:rPr lang="en-US" smtClean="0"/>
              <a:pPr/>
              <a:t>7/25/2020</a:t>
            </a:fld>
            <a:endParaRPr lang="en-US" dirty="0"/>
          </a:p>
        </p:txBody>
      </p:sp>
      <p:sp>
        <p:nvSpPr>
          <p:cNvPr id="3" name="Slide Number Placeholder 2"/>
          <p:cNvSpPr>
            <a:spLocks noGrp="1"/>
          </p:cNvSpPr>
          <p:nvPr>
            <p:ph type="sldNum" sz="quarter" idx="12"/>
          </p:nvPr>
        </p:nvSpPr>
        <p:spPr/>
        <p:txBody>
          <a:bodyPr/>
          <a:lstStyle/>
          <a:p>
            <a:fld id="{4201639E-FD42-4A1D-909F-272B6E9219A6}" type="slidenum">
              <a:rPr lang="en-US" smtClean="0"/>
              <a:pPr/>
              <a:t>19</a:t>
            </a:fld>
            <a:endParaRPr lang="en-US" dirty="0"/>
          </a:p>
        </p:txBody>
      </p:sp>
      <p:graphicFrame>
        <p:nvGraphicFramePr>
          <p:cNvPr id="5" name="Table 4"/>
          <p:cNvGraphicFramePr>
            <a:graphicFrameLocks noGrp="1"/>
          </p:cNvGraphicFramePr>
          <p:nvPr/>
        </p:nvGraphicFramePr>
        <p:xfrm>
          <a:off x="442452" y="501445"/>
          <a:ext cx="11444749" cy="5989754"/>
        </p:xfrm>
        <a:graphic>
          <a:graphicData uri="http://schemas.openxmlformats.org/drawingml/2006/table">
            <a:tbl>
              <a:tblPr/>
              <a:tblGrid>
                <a:gridCol w="4055093"/>
                <a:gridCol w="2111329"/>
                <a:gridCol w="1608633"/>
                <a:gridCol w="2061061"/>
                <a:gridCol w="1608633"/>
              </a:tblGrid>
              <a:tr h="770109">
                <a:tc gridSpan="5">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4000" b="1" i="0" u="none" strike="noStrike" dirty="0" smtClean="0">
                          <a:solidFill>
                            <a:srgbClr val="000000"/>
                          </a:solidFill>
                          <a:latin typeface="+mn-lt"/>
                        </a:rPr>
                        <a:t>Comparison of Some Oversight Boards</a:t>
                      </a:r>
                    </a:p>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3200" b="1" i="0" u="none" strike="noStrike" dirty="0">
                        <a:solidFill>
                          <a:srgbClr val="000000"/>
                        </a:solidFill>
                        <a:latin typeface="+mn-lt"/>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600345">
                <a:tc>
                  <a:txBody>
                    <a:bodyPr/>
                    <a:lstStyle/>
                    <a:p>
                      <a:pPr algn="ctr" fontAlgn="b"/>
                      <a:r>
                        <a:rPr lang="en-US" sz="2400" b="1" i="0" u="none" strike="noStrike" dirty="0">
                          <a:solidFill>
                            <a:schemeClr val="bg1"/>
                          </a:solidFill>
                          <a:latin typeface="Calibri"/>
                        </a:rPr>
                        <a:t>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Baltimore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Detroit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Los Angeles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New York</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Elected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Appointed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Others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Meetings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monthly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weekly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weekly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monthly</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District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Mediation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dirty="0">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Salary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0345">
                <a:tc>
                  <a:txBody>
                    <a:bodyPr/>
                    <a:lstStyle/>
                    <a:p>
                      <a:pPr algn="ctr" fontAlgn="b"/>
                      <a:r>
                        <a:rPr lang="en-US" sz="2400" b="1" i="0" u="none" strike="noStrike" dirty="0">
                          <a:solidFill>
                            <a:schemeClr val="bg1"/>
                          </a:solidFill>
                          <a:latin typeface="Calibri"/>
                        </a:rPr>
                        <a:t>Former police allowed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pPr algn="ctr"/>
            <a:r>
              <a:rPr lang="en-US" sz="5400" dirty="0" smtClean="0">
                <a:solidFill>
                  <a:schemeClr val="bg1"/>
                </a:solidFill>
              </a:rPr>
              <a:t>The Process Continues</a:t>
            </a:r>
            <a:r>
              <a:rPr lang="en-US" sz="3600" dirty="0"/>
              <a:t/>
            </a:r>
            <a:br>
              <a:rPr lang="en-US" sz="3600" dirty="0"/>
            </a:b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7/25/2020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20</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1532967319"/>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16193" y="530942"/>
            <a:ext cx="3613355" cy="6001643"/>
          </a:xfrm>
          <a:prstGeom prst="rect">
            <a:avLst/>
          </a:prstGeom>
          <a:noFill/>
        </p:spPr>
        <p:txBody>
          <a:bodyPr wrap="square" rtlCol="0">
            <a:spAutoFit/>
          </a:bodyPr>
          <a:lstStyle/>
          <a:p>
            <a:r>
              <a:rPr lang="en-US" sz="4800" dirty="0" smtClean="0">
                <a:solidFill>
                  <a:srgbClr val="FFFFFF"/>
                </a:solidFill>
              </a:rPr>
              <a:t>This is the conclusion of the listening phase. We hope our input will be taken to heart.</a:t>
            </a:r>
            <a:endParaRPr lang="en-US" sz="4800" dirty="0"/>
          </a:p>
        </p:txBody>
      </p:sp>
    </p:spTree>
    <p:extLst>
      <p:ext uri="{BB962C8B-B14F-4D97-AF65-F5344CB8AC3E}">
        <p14:creationId xmlns="" xmlns:p14="http://schemas.microsoft.com/office/powerpoint/2010/main" val="8242782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1105</TotalTime>
  <Words>976</Words>
  <Application>Microsoft Office PowerPoint</Application>
  <PresentationFormat>Custom</PresentationFormat>
  <Paragraphs>182</Paragraphs>
  <Slides>20</Slides>
  <Notes>10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Integral</vt:lpstr>
      <vt:lpstr>Summary of Proposed changes to   2012 Detroit Charter Commission   July 25, 2019</vt:lpstr>
      <vt:lpstr>Research of Standards and Best Practices</vt:lpstr>
      <vt:lpstr>Five Common Goals of Civilian Oversight Programs      </vt:lpstr>
      <vt:lpstr>Slide 4</vt:lpstr>
      <vt:lpstr>Improving public trust      </vt:lpstr>
      <vt:lpstr>Improving public trust      </vt:lpstr>
      <vt:lpstr>Why is this important</vt:lpstr>
      <vt:lpstr>Improving public trust (Continued)      </vt:lpstr>
      <vt:lpstr>Ensuring accessible complaint        </vt:lpstr>
      <vt:lpstr>Promoting thorough, fair investigations     </vt:lpstr>
      <vt:lpstr>Promoting thorough, fair investigations  (continued)    </vt:lpstr>
      <vt:lpstr>Promoting thorough, fair investigations  (continued)  … and transparency …    </vt:lpstr>
      <vt:lpstr>Increasing transparency    </vt:lpstr>
      <vt:lpstr>Increasing transparency (continued)    </vt:lpstr>
      <vt:lpstr>Deterring police misconduct   </vt:lpstr>
      <vt:lpstr>Deterring police misconduct  (Required training)   </vt:lpstr>
      <vt:lpstr>End SYSTEMIC PROTECTIONS OF  police misconduct   </vt:lpstr>
      <vt:lpstr>End THE USE OF POTENTIALLY LETHAL RESTRAINTS FOR NON-DEFENSIVE PURPOSES  </vt:lpstr>
      <vt:lpstr>Slide 19</vt:lpstr>
      <vt:lpstr>The Process Continues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Civilian Oversight Citizen Focus Group  Summary of Proposed Changes to Detroit Charter Commission  October 10, 2019</dc:title>
  <dc:creator>SB213</dc:creator>
  <cp:lastModifiedBy>peace</cp:lastModifiedBy>
  <cp:revision>65</cp:revision>
  <dcterms:created xsi:type="dcterms:W3CDTF">2019-10-03T13:35:03Z</dcterms:created>
  <dcterms:modified xsi:type="dcterms:W3CDTF">2020-07-25T09:21:20Z</dcterms:modified>
</cp:coreProperties>
</file>